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7" r:id="rId3"/>
    <p:sldMasterId id="2147483709" r:id="rId4"/>
    <p:sldMasterId id="2147483721" r:id="rId5"/>
    <p:sldMasterId id="2147483809" r:id="rId6"/>
  </p:sldMasterIdLst>
  <p:notesMasterIdLst>
    <p:notesMasterId r:id="rId45"/>
  </p:notesMasterIdLst>
  <p:sldIdLst>
    <p:sldId id="1421" r:id="rId7"/>
    <p:sldId id="2147480753" r:id="rId8"/>
    <p:sldId id="2147480761" r:id="rId9"/>
    <p:sldId id="2147480763" r:id="rId10"/>
    <p:sldId id="2147480764" r:id="rId11"/>
    <p:sldId id="2147480765" r:id="rId12"/>
    <p:sldId id="2147480766" r:id="rId13"/>
    <p:sldId id="2147480767" r:id="rId14"/>
    <p:sldId id="2147480768" r:id="rId15"/>
    <p:sldId id="2147480758" r:id="rId16"/>
    <p:sldId id="1439" r:id="rId17"/>
    <p:sldId id="1424" r:id="rId18"/>
    <p:sldId id="1425" r:id="rId19"/>
    <p:sldId id="1426" r:id="rId20"/>
    <p:sldId id="1438" r:id="rId21"/>
    <p:sldId id="1428" r:id="rId22"/>
    <p:sldId id="1429" r:id="rId23"/>
    <p:sldId id="1430" r:id="rId24"/>
    <p:sldId id="2147480757" r:id="rId25"/>
    <p:sldId id="2147480754" r:id="rId26"/>
    <p:sldId id="283" r:id="rId27"/>
    <p:sldId id="284" r:id="rId28"/>
    <p:sldId id="2147480755" r:id="rId29"/>
    <p:sldId id="2147480750" r:id="rId30"/>
    <p:sldId id="2147480719" r:id="rId31"/>
    <p:sldId id="2147480720" r:id="rId32"/>
    <p:sldId id="2147480749" r:id="rId33"/>
    <p:sldId id="2147480756" r:id="rId34"/>
    <p:sldId id="2147480751" r:id="rId35"/>
    <p:sldId id="4528" r:id="rId36"/>
    <p:sldId id="4529" r:id="rId37"/>
    <p:sldId id="4504" r:id="rId38"/>
    <p:sldId id="4441" r:id="rId39"/>
    <p:sldId id="4508" r:id="rId40"/>
    <p:sldId id="4507" r:id="rId41"/>
    <p:sldId id="1434" r:id="rId42"/>
    <p:sldId id="1415" r:id="rId43"/>
    <p:sldId id="214748076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C00000"/>
    <a:srgbClr val="01AB9C"/>
    <a:srgbClr val="E6E6E6"/>
    <a:srgbClr val="0563C1"/>
    <a:srgbClr val="4087D0"/>
    <a:srgbClr val="116AC4"/>
    <a:srgbClr val="4472C4"/>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0" d="100"/>
          <a:sy n="40" d="100"/>
        </p:scale>
        <p:origin x="91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Joel M (Bangkok)" userId="694fd640-5520-4328-8ef5-59e140f92c40" providerId="ADAL" clId="{CDFE31FA-FD25-4824-A517-D37885933FBB}"/>
    <pc:docChg chg="modSld">
      <pc:chgData name="Johnson, Joel M (Bangkok)" userId="694fd640-5520-4328-8ef5-59e140f92c40" providerId="ADAL" clId="{CDFE31FA-FD25-4824-A517-D37885933FBB}" dt="2023-09-21T09:12:51.629" v="8" actId="1035"/>
      <pc:docMkLst>
        <pc:docMk/>
      </pc:docMkLst>
      <pc:sldChg chg="modSp mod">
        <pc:chgData name="Johnson, Joel M (Bangkok)" userId="694fd640-5520-4328-8ef5-59e140f92c40" providerId="ADAL" clId="{CDFE31FA-FD25-4824-A517-D37885933FBB}" dt="2023-09-21T09:12:51.629" v="8" actId="1035"/>
        <pc:sldMkLst>
          <pc:docMk/>
          <pc:sldMk cId="287699457" sldId="1415"/>
        </pc:sldMkLst>
        <pc:spChg chg="mod">
          <ac:chgData name="Johnson, Joel M (Bangkok)" userId="694fd640-5520-4328-8ef5-59e140f92c40" providerId="ADAL" clId="{CDFE31FA-FD25-4824-A517-D37885933FBB}" dt="2023-09-21T09:12:51.629" v="8" actId="1035"/>
          <ac:spMkLst>
            <pc:docMk/>
            <pc:sldMk cId="287699457" sldId="1415"/>
            <ac:spMk id="3" creationId="{B0A36E99-48FA-E0B3-79DC-026432991FDC}"/>
          </ac:spMkLst>
        </pc:spChg>
      </pc:sldChg>
    </pc:docChg>
  </pc:docChgLst>
  <pc:docChgLst>
    <pc:chgData name="Evelyn Roberts" userId="e2c8df49-8ca0-4b26-938a-33a95a1a254e" providerId="ADAL" clId="{74603604-75C3-4113-A850-1445C5630EC0}"/>
    <pc:docChg chg="modSld">
      <pc:chgData name="Evelyn Roberts" userId="e2c8df49-8ca0-4b26-938a-33a95a1a254e" providerId="ADAL" clId="{74603604-75C3-4113-A850-1445C5630EC0}" dt="2023-09-28T15:39:18.211" v="5" actId="20577"/>
      <pc:docMkLst>
        <pc:docMk/>
      </pc:docMkLst>
      <pc:sldChg chg="modSp mod">
        <pc:chgData name="Evelyn Roberts" userId="e2c8df49-8ca0-4b26-938a-33a95a1a254e" providerId="ADAL" clId="{74603604-75C3-4113-A850-1445C5630EC0}" dt="2023-09-28T15:39:18.211" v="5" actId="20577"/>
        <pc:sldMkLst>
          <pc:docMk/>
          <pc:sldMk cId="2418142478" sldId="1421"/>
        </pc:sldMkLst>
        <pc:spChg chg="mod">
          <ac:chgData name="Evelyn Roberts" userId="e2c8df49-8ca0-4b26-938a-33a95a1a254e" providerId="ADAL" clId="{74603604-75C3-4113-A850-1445C5630EC0}" dt="2023-09-28T15:39:18.211" v="5" actId="20577"/>
          <ac:spMkLst>
            <pc:docMk/>
            <pc:sldMk cId="2418142478" sldId="1421"/>
            <ac:spMk id="4" creationId="{66FB71A7-0958-8909-A03B-BB39CABED8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92560-831A-4E63-A5B9-61CE230B3394}" type="datetimeFigureOut">
              <a:rPr lang="en-US" smtClean="0"/>
              <a:t>9/28/2023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EC57-2C1D-4984-A974-91F30190E250}" type="slidenum">
              <a:rPr lang="en-US" smtClean="0"/>
              <a:t>‹#›</a:t>
            </a:fld>
            <a:endParaRPr lang="en-US" dirty="0"/>
          </a:p>
        </p:txBody>
      </p:sp>
    </p:spTree>
    <p:extLst>
      <p:ext uri="{BB962C8B-B14F-4D97-AF65-F5344CB8AC3E}">
        <p14:creationId xmlns:p14="http://schemas.microsoft.com/office/powerpoint/2010/main" val="271515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cc02.safelinks.protection.outlook.com/?url=https%3A%2F%2Fwww.youtube.com%2Fchannel%2FUC4VEA98O_u8WgOKVUv6eoFw&amp;data=05%7C01%7CJohnsonJM8%40state.gov%7C6a4b8f363a164de1865d08dbba510a38%7C66cf50745afe48d1a691a12b2121f44b%7C0%7C0%7C638308629679523228%7CUnknown%7CTWFpbGZsb3d8eyJWIjoiMC4wLjAwMDAiLCJQIjoiV2luMzIiLCJBTiI6Ik1haWwiLCJXVCI6Mn0%3D%7C3000%7C%7C%7C&amp;sdata=uo6HE0Vz6nKV4qFR8rhbdhRjv6rAkDj8ARmqfcjQu2o%3D&amp;reserved=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C223F761-D02D-EC41-AE16-89EE2002CBE9}" type="slidenum">
              <a:rPr lang="en-US" smtClean="0"/>
              <a:pPr/>
              <a:t>24</a:t>
            </a:fld>
            <a:endParaRPr lang="en-US" dirty="0"/>
          </a:p>
        </p:txBody>
      </p:sp>
    </p:spTree>
    <p:extLst>
      <p:ext uri="{BB962C8B-B14F-4D97-AF65-F5344CB8AC3E}">
        <p14:creationId xmlns:p14="http://schemas.microsoft.com/office/powerpoint/2010/main" val="3989001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fontAlgn="base">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At Kenvue, we believe in the extraordinary power of everyday care </a:t>
            </a:r>
            <a:r>
              <a:rPr lang="en-US" sz="1800" dirty="0">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We are the world’s largest pure-play consumer health company by revenue. </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Formerly known as Johnson &amp; Johnson Consumer Health,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we became a fully independent company from Johnson &amp; Johnson in August 2023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when we also joined the S&amp;P 500 on the New York Stock Exchange.  </a:t>
            </a:r>
            <a:endParaRPr lang="en-US" sz="1800" dirty="0">
              <a:effectLst/>
              <a:latin typeface="Times New Roman" panose="02020603050405020304" pitchFamily="18" charset="0"/>
              <a:ea typeface="Times New Roman" panose="02020603050405020304" pitchFamily="18" charset="0"/>
            </a:endParaRPr>
          </a:p>
          <a:p>
            <a:pPr marL="685800" marR="0" indent="38100" fontAlgn="base">
              <a:spcBef>
                <a:spcPts val="0"/>
              </a:spcBef>
              <a:spcAft>
                <a:spcPts val="0"/>
              </a:spcAft>
            </a:pPr>
            <a:r>
              <a:rPr lang="en-US" sz="1800" dirty="0">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From Tylenol to Band-Aid, to Listerine to name a few—</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our iconic brands have played a role in everyday care routines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for over 135 years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800" dirty="0">
                <a:effectLst/>
                <a:latin typeface="Arial" panose="020B0604020202020204" pitchFamily="34" charset="0"/>
                <a:ea typeface="Times New Roman" panose="02020603050405020304" pitchFamily="18" charset="0"/>
              </a:rPr>
              <a:t>and, today, reach households in over 165 countries.  </a:t>
            </a:r>
            <a:endParaRPr lang="en-US" sz="18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endParaRPr lang="en-HK"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3F761-D02D-EC41-AE16-89EE2002CBE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240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We have been in Thailand for more than 50 years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and our manufacturing site here is a strategic regional supply hub for the Company. </a:t>
            </a:r>
            <a:endParaRPr lang="en-US" sz="1200" dirty="0">
              <a:effectLst/>
              <a:latin typeface="Times New Roman" panose="02020603050405020304" pitchFamily="18" charset="0"/>
              <a:ea typeface="Times New Roman" panose="02020603050405020304" pitchFamily="18" charset="0"/>
            </a:endParaRPr>
          </a:p>
          <a:p>
            <a:pPr marL="952500" marR="0" fontAlgn="base">
              <a:spcBef>
                <a:spcPts val="0"/>
              </a:spcBef>
              <a:spcAft>
                <a:spcPts val="0"/>
              </a:spcAft>
            </a:pPr>
            <a:r>
              <a:rPr lang="en-US" sz="900" dirty="0">
                <a:effectLst/>
                <a:latin typeface="Segoe UI" panose="020B0502040204020203"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We manufacture products such as Listerine, Johnson’s Baby, Aveeno, and Neutrogena -- exporting to over 38+ markets around the world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across Asia-Pacific, EMEA, and North America. </a:t>
            </a:r>
            <a:br>
              <a:rPr lang="en-US" sz="1100" dirty="0">
                <a:effectLst/>
                <a:latin typeface="Arial" panose="020B0604020202020204" pitchFamily="34" charset="0"/>
                <a:ea typeface="Times New Roman" panose="02020603050405020304" pitchFamily="18" charset="0"/>
              </a:rPr>
            </a:b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Our Thailand Plant was recognized with a </a:t>
            </a:r>
            <a:r>
              <a:rPr lang="en-US" sz="1100" b="1" dirty="0">
                <a:effectLst/>
                <a:latin typeface="Arial" panose="020B0604020202020204" pitchFamily="34" charset="0"/>
                <a:ea typeface="Times New Roman" panose="02020603050405020304" pitchFamily="18" charset="0"/>
              </a:rPr>
              <a:t>Lighthouse Designation by the World Economic Forum</a:t>
            </a:r>
            <a:r>
              <a:rPr lang="en-US" sz="1100" dirty="0">
                <a:effectLst/>
                <a:latin typeface="Arial" panose="020B0604020202020204" pitchFamily="34" charset="0"/>
                <a:ea typeface="Times New Roman" panose="02020603050405020304" pitchFamily="18" charset="0"/>
              </a:rPr>
              <a:t> in 2022 for leveraging Fourth Industrial Revolution technologies </a:t>
            </a:r>
            <a:endParaRPr lang="en-US" sz="1200" dirty="0">
              <a:effectLst/>
              <a:latin typeface="Times New Roman" panose="02020603050405020304" pitchFamily="18" charset="0"/>
              <a:ea typeface="Times New Roman" panose="02020603050405020304" pitchFamily="18" charset="0"/>
            </a:endParaRPr>
          </a:p>
          <a:p>
            <a:pPr marL="914400" marR="0" fontAlgn="base">
              <a:spcBef>
                <a:spcPts val="0"/>
              </a:spcBef>
              <a:spcAft>
                <a:spcPts val="0"/>
              </a:spcAft>
            </a:pPr>
            <a:r>
              <a:rPr lang="en-US" sz="1200" dirty="0">
                <a:effectLst/>
                <a:latin typeface="Cambria" panose="02040503050406030204" pitchFamily="18" charset="0"/>
                <a:ea typeface="Times New Roman" panose="02020603050405020304" pitchFamily="18" charset="0"/>
                <a:cs typeface="Arial" panose="020B0604020202020204" pitchFamily="34" charset="0"/>
              </a:rPr>
              <a:t>  </a:t>
            </a:r>
            <a:br>
              <a:rPr lang="en-US" sz="1200" dirty="0">
                <a:effectLst/>
                <a:latin typeface="Cambria" panose="02040503050406030204" pitchFamily="18" charset="0"/>
                <a:ea typeface="Times New Roman" panose="02020603050405020304" pitchFamily="18" charset="0"/>
                <a:cs typeface="Arial" panose="020B0604020202020204" pitchFamily="34" charset="0"/>
              </a:rPr>
            </a:b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We have also been credited for our efforts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in driving</a:t>
            </a:r>
            <a:r>
              <a:rPr lang="en-US" sz="1100" b="1" dirty="0">
                <a:effectLst/>
                <a:latin typeface="Arial" panose="020B0604020202020204" pitchFamily="34" charset="0"/>
                <a:ea typeface="Times New Roman" panose="02020603050405020304" pitchFamily="18" charset="0"/>
              </a:rPr>
              <a:t> Sustainable Operations that’s better for our planet</a:t>
            </a:r>
            <a:r>
              <a:rPr lang="en-US" sz="1100" dirty="0">
                <a:effectLst/>
                <a:latin typeface="Arial" panose="020B0604020202020204" pitchFamily="34" charset="0"/>
                <a:ea typeface="Times New Roman" panose="02020603050405020304" pitchFamily="18" charset="0"/>
              </a:rPr>
              <a:t> –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From Alliance for Water Stewardship" certification to Eco Factory award last year</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To GOLD level of  TRUE certification for Zero Waste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Symbol" panose="05050102010706020507" pitchFamily="18" charset="2"/>
              <a:buChar char=""/>
              <a:tabLst>
                <a:tab pos="685800" algn="l"/>
              </a:tabLst>
            </a:pPr>
            <a:r>
              <a:rPr lang="en-US" sz="1100" dirty="0">
                <a:effectLst/>
                <a:latin typeface="Arial" panose="020B0604020202020204" pitchFamily="34" charset="0"/>
                <a:ea typeface="Times New Roman" panose="02020603050405020304" pitchFamily="18" charset="0"/>
              </a:rPr>
              <a:t>and </a:t>
            </a:r>
            <a:r>
              <a:rPr lang="en-US" sz="1100" b="1" dirty="0">
                <a:effectLst/>
                <a:latin typeface="Arial" panose="020B0604020202020204" pitchFamily="34" charset="0"/>
                <a:ea typeface="Times New Roman" panose="02020603050405020304" pitchFamily="18" charset="0"/>
              </a:rPr>
              <a:t>the 4th Level Green Industry Award from the Ministry of Industry</a:t>
            </a: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HK" dirty="0"/>
          </a:p>
        </p:txBody>
      </p:sp>
      <p:sp>
        <p:nvSpPr>
          <p:cNvPr id="4" name="Slide Number Placeholder 3"/>
          <p:cNvSpPr>
            <a:spLocks noGrp="1"/>
          </p:cNvSpPr>
          <p:nvPr>
            <p:ph type="sldNum" sz="quarter" idx="5"/>
          </p:nvPr>
        </p:nvSpPr>
        <p:spPr/>
        <p:txBody>
          <a:bodyPr/>
          <a:lstStyle/>
          <a:p>
            <a:fld id="{C223F761-D02D-EC41-AE16-89EE2002CBE9}" type="slidenum">
              <a:rPr lang="en-US" smtClean="0"/>
              <a:pPr/>
              <a:t>26</a:t>
            </a:fld>
            <a:endParaRPr lang="en-US" dirty="0"/>
          </a:p>
        </p:txBody>
      </p:sp>
    </p:spTree>
    <p:extLst>
      <p:ext uri="{BB962C8B-B14F-4D97-AF65-F5344CB8AC3E}">
        <p14:creationId xmlns:p14="http://schemas.microsoft.com/office/powerpoint/2010/main" val="415397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dirty="0">
                <a:effectLst/>
                <a:latin typeface="Arial" panose="020B0604020202020204" pitchFamily="34" charset="0"/>
                <a:ea typeface="Times New Roman" panose="02020603050405020304" pitchFamily="18" charset="0"/>
              </a:rPr>
              <a:t>What these credits illustrate further to us is that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dirty="0">
                <a:effectLst/>
                <a:latin typeface="Arial" panose="020B0604020202020204" pitchFamily="34" charset="0"/>
                <a:ea typeface="Times New Roman" panose="02020603050405020304" pitchFamily="18" charset="0"/>
              </a:rPr>
              <a:t>Thailand has proven to be a favorable environment for our manufacturing plant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dirty="0">
                <a:effectLst/>
                <a:latin typeface="Arial" panose="020B0604020202020204" pitchFamily="34" charset="0"/>
                <a:ea typeface="Times New Roman" panose="02020603050405020304" pitchFamily="18" charset="0"/>
              </a:rPr>
              <a:t>to serve as a strategic hub for the Company over the years,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dirty="0">
                <a:effectLst/>
                <a:latin typeface="Arial" panose="020B0604020202020204" pitchFamily="34" charset="0"/>
                <a:ea typeface="Times New Roman" panose="02020603050405020304" pitchFamily="18" charset="0"/>
              </a:rPr>
              <a:t>and I’d like to touch on a few major enablers behind this. </a:t>
            </a:r>
            <a:endParaRPr lang="en-US" sz="1200" dirty="0">
              <a:effectLst/>
              <a:latin typeface="Times New Roman" panose="02020603050405020304" pitchFamily="18" charset="0"/>
              <a:ea typeface="Times New Roman" panose="02020603050405020304" pitchFamily="18" charset="0"/>
            </a:endParaRPr>
          </a:p>
          <a:p>
            <a:pPr marL="914400" marR="0" fontAlgn="base">
              <a:spcBef>
                <a:spcPts val="0"/>
              </a:spcBef>
              <a:spcAft>
                <a:spcPts val="0"/>
              </a:spcAft>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Wingdings" panose="05000000000000000000" pitchFamily="2" charset="2"/>
              <a:buChar char=""/>
              <a:tabLst>
                <a:tab pos="457200" algn="l"/>
              </a:tabLst>
            </a:pPr>
            <a:r>
              <a:rPr lang="en-US" sz="1100" b="1" dirty="0">
                <a:effectLst/>
                <a:latin typeface="Arial" panose="020B0604020202020204" pitchFamily="34" charset="0"/>
                <a:ea typeface="Times New Roman" panose="02020603050405020304" pitchFamily="18" charset="0"/>
              </a:rPr>
              <a:t>First, Technology is absolutely changing the game,</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Wingdings" panose="05000000000000000000" pitchFamily="2" charset="2"/>
              <a:buChar char=""/>
              <a:tabLst>
                <a:tab pos="457200" algn="l"/>
              </a:tabLst>
            </a:pPr>
            <a:r>
              <a:rPr lang="en-US" sz="1100" b="1" dirty="0">
                <a:effectLst/>
                <a:latin typeface="Arial" panose="020B0604020202020204" pitchFamily="34" charset="0"/>
                <a:ea typeface="Times New Roman" panose="02020603050405020304" pitchFamily="18" charset="0"/>
              </a:rPr>
              <a:t>and we see that this is crucial for a resilient supply chain.</a:t>
            </a: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000000"/>
                </a:solidFill>
                <a:effectLst/>
                <a:latin typeface="Arial" panose="020B0604020202020204" pitchFamily="34" charset="0"/>
                <a:ea typeface="Times New Roman" panose="02020603050405020304" pitchFamily="18" charset="0"/>
              </a:rPr>
              <a:t>Thailand’s economic model supports the advancement of digital infrastructure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000000"/>
                </a:solidFill>
                <a:effectLst/>
                <a:latin typeface="Arial" panose="020B0604020202020204" pitchFamily="34" charset="0"/>
                <a:ea typeface="Times New Roman" panose="02020603050405020304" pitchFamily="18" charset="0"/>
              </a:rPr>
              <a:t>and creates opportunities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000000"/>
                </a:solidFill>
                <a:effectLst/>
                <a:latin typeface="Arial" panose="020B0604020202020204" pitchFamily="34" charset="0"/>
                <a:ea typeface="Times New Roman" panose="02020603050405020304" pitchFamily="18" charset="0"/>
              </a:rPr>
              <a:t>for increased automation and digitalization within supply chains.</a:t>
            </a:r>
            <a:r>
              <a:rPr lang="en-US" sz="850" b="1" baseline="30000" dirty="0">
                <a:effectLst/>
                <a:latin typeface="Arial" panose="020B0604020202020204" pitchFamily="34" charset="0"/>
                <a:ea typeface="Times New Roman" panose="02020603050405020304" pitchFamily="18" charset="0"/>
              </a:rPr>
              <a:t>1</a:t>
            </a: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FFC000"/>
                </a:solidFill>
                <a:effectLst/>
                <a:latin typeface="Arial" panose="020B0604020202020204" pitchFamily="34" charset="0"/>
                <a:ea typeface="Times New Roman" panose="02020603050405020304" pitchFamily="18" charset="0"/>
              </a:rPr>
              <a:t>This market has been conducive to our focus at Kenvue in building an end-to-end, digitally connected supply chain ecosystem.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FFC000"/>
                </a:solidFill>
                <a:effectLst/>
                <a:latin typeface="Arial" panose="020B0604020202020204" pitchFamily="34" charset="0"/>
                <a:ea typeface="Times New Roman" panose="02020603050405020304" pitchFamily="18" charset="0"/>
              </a:rPr>
              <a:t>For example, in order to meet evolving market dynamics, Kenvue enacted ‘Smart Operations,’ which utilizes intelligent automation, predictive maintenance and digital quality to optimize sourcing, manufacturing and demand planning capabilities, capture product deviations, provide better insights, and anticipate issues —all in real time—therefore eliminating “flow breakers” or “reliability defects” across our Supply Chain.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effectLst/>
                <a:latin typeface="Arial" panose="020B0604020202020204" pitchFamily="34" charset="0"/>
                <a:ea typeface="Times New Roman" panose="02020603050405020304" pitchFamily="18" charset="0"/>
              </a:rPr>
              <a:t>Our Thailand Plant has been a leading site for us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effectLst/>
                <a:latin typeface="Arial" panose="020B0604020202020204" pitchFamily="34" charset="0"/>
                <a:ea typeface="Times New Roman" panose="02020603050405020304" pitchFamily="18" charset="0"/>
              </a:rPr>
              <a:t>to pilot some of these technological and digital advancements for Kenvue globally.    </a:t>
            </a:r>
            <a:endParaRPr lang="en-US" sz="1200" dirty="0">
              <a:effectLst/>
              <a:latin typeface="Times New Roman" panose="02020603050405020304" pitchFamily="18" charset="0"/>
              <a:ea typeface="Times New Roman" panose="02020603050405020304" pitchFamily="18" charset="0"/>
            </a:endParaRPr>
          </a:p>
          <a:p>
            <a:pPr marL="1600200" marR="0" fontAlgn="base">
              <a:spcBef>
                <a:spcPts val="0"/>
              </a:spcBef>
              <a:spcAft>
                <a:spcPts val="0"/>
              </a:spcAft>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Wingdings" panose="05000000000000000000" pitchFamily="2" charset="2"/>
              <a:buChar char=""/>
              <a:tabLst>
                <a:tab pos="457200" algn="l"/>
              </a:tabLst>
            </a:pPr>
            <a:r>
              <a:rPr lang="en-US" sz="1100" b="1" dirty="0">
                <a:solidFill>
                  <a:srgbClr val="000000"/>
                </a:solidFill>
                <a:effectLst/>
                <a:latin typeface="Arial" panose="020B0604020202020204" pitchFamily="34" charset="0"/>
                <a:ea typeface="Times New Roman" panose="02020603050405020304" pitchFamily="18" charset="0"/>
              </a:rPr>
              <a:t>Second, Thailand is home to a competitive labor market.</a:t>
            </a:r>
            <a:r>
              <a:rPr lang="en-US" sz="11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000000"/>
                </a:solidFill>
                <a:effectLst/>
                <a:latin typeface="Arial" panose="020B0604020202020204" pitchFamily="34" charset="0"/>
                <a:ea typeface="Times New Roman" panose="02020603050405020304" pitchFamily="18" charset="0"/>
              </a:rPr>
              <a:t>With a focus on knowledge workers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000000"/>
                </a:solidFill>
                <a:effectLst/>
                <a:latin typeface="Arial" panose="020B0604020202020204" pitchFamily="34" charset="0"/>
                <a:ea typeface="Times New Roman" panose="02020603050405020304" pitchFamily="18" charset="0"/>
              </a:rPr>
              <a:t>with high literacy levels in many languages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000000"/>
                </a:solidFill>
                <a:effectLst/>
                <a:latin typeface="Arial" panose="020B0604020202020204" pitchFamily="34" charset="0"/>
                <a:ea typeface="Times New Roman" panose="02020603050405020304" pitchFamily="18" charset="0"/>
              </a:rPr>
              <a:t>and highly skilled labor in the engineering and operations space.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000000"/>
                </a:solidFill>
                <a:effectLst/>
                <a:latin typeface="Arial" panose="020B0604020202020204" pitchFamily="34" charset="0"/>
                <a:ea typeface="Times New Roman" panose="02020603050405020304" pitchFamily="18" charset="0"/>
              </a:rPr>
              <a:t>We are able to attract strong and diverse talent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spcBef>
                <a:spcPts val="0"/>
              </a:spcBef>
              <a:spcAft>
                <a:spcPts val="0"/>
              </a:spcAft>
              <a:buSzPts val="1000"/>
              <a:buFont typeface="Wingdings" panose="05000000000000000000" pitchFamily="2" charset="2"/>
              <a:buChar char=""/>
              <a:tabLst>
                <a:tab pos="1371600" algn="l"/>
              </a:tabLst>
            </a:pPr>
            <a:r>
              <a:rPr lang="en-US" sz="1100" dirty="0">
                <a:solidFill>
                  <a:srgbClr val="000000"/>
                </a:solidFill>
                <a:effectLst/>
                <a:latin typeface="Arial" panose="020B0604020202020204" pitchFamily="34" charset="0"/>
                <a:ea typeface="Times New Roman" panose="02020603050405020304" pitchFamily="18" charset="0"/>
              </a:rPr>
              <a:t>to build resilience supply chain and unlock the full potential of our operations. </a:t>
            </a:r>
            <a:endParaRPr lang="en-US" sz="1200" dirty="0">
              <a:effectLst/>
              <a:latin typeface="Times New Roman" panose="02020603050405020304" pitchFamily="18" charset="0"/>
              <a:ea typeface="Times New Roman" panose="02020603050405020304" pitchFamily="18" charset="0"/>
            </a:endParaRPr>
          </a:p>
          <a:p>
            <a:pPr marL="1828800" marR="0" fontAlgn="base">
              <a:spcBef>
                <a:spcPts val="0"/>
              </a:spcBef>
              <a:spcAft>
                <a:spcPts val="0"/>
              </a:spcAft>
            </a:pPr>
            <a:br>
              <a:rPr lang="en-US" sz="1100" dirty="0">
                <a:solidFill>
                  <a:srgbClr val="000000"/>
                </a:solidFill>
                <a:effectLst/>
                <a:latin typeface="Arial" panose="020B0604020202020204" pitchFamily="34" charset="0"/>
                <a:ea typeface="Times New Roman" panose="02020603050405020304" pitchFamily="18" charset="0"/>
              </a:rPr>
            </a:br>
            <a:r>
              <a:rPr lang="en-US" sz="11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100" b="1" dirty="0">
                <a:solidFill>
                  <a:srgbClr val="000000"/>
                </a:solidFill>
                <a:effectLst/>
                <a:latin typeface="Arial" panose="020B0604020202020204" pitchFamily="34" charset="0"/>
                <a:ea typeface="Times New Roman" panose="02020603050405020304" pitchFamily="18" charset="0"/>
              </a:rPr>
              <a:t>These two key factors are combined with a location that has </a:t>
            </a:r>
            <a:r>
              <a:rPr lang="en-US" sz="1100" b="1" dirty="0">
                <a:effectLst/>
                <a:latin typeface="Arial" panose="020B0604020202020204" pitchFamily="34" charset="0"/>
                <a:ea typeface="Times New Roman" panose="02020603050405020304" pitchFamily="18" charset="0"/>
              </a:rPr>
              <a:t>well-developed transport infrastructure</a:t>
            </a:r>
            <a:endParaRPr lang="en-US" sz="1200" dirty="0">
              <a:effectLst/>
              <a:latin typeface="Times New Roman" panose="02020603050405020304" pitchFamily="18" charset="0"/>
              <a:ea typeface="Times New Roman" panose="02020603050405020304" pitchFamily="18" charset="0"/>
            </a:endParaRPr>
          </a:p>
          <a:p>
            <a:pPr marL="1371600" marR="0" fontAlgn="base">
              <a:spcBef>
                <a:spcPts val="0"/>
              </a:spcBef>
              <a:spcAft>
                <a:spcPts val="0"/>
              </a:spcAft>
            </a:pPr>
            <a:r>
              <a:rPr lang="en-US" sz="1100"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2057400" marR="0" lvl="4" indent="-228600" fontAlgn="base">
              <a:spcBef>
                <a:spcPts val="0"/>
              </a:spcBef>
              <a:spcAft>
                <a:spcPts val="0"/>
              </a:spcAft>
              <a:buSzPts val="1000"/>
              <a:buFont typeface="Wingdings" panose="05000000000000000000" pitchFamily="2" charset="2"/>
              <a:buChar char=""/>
              <a:tabLst>
                <a:tab pos="1143000" algn="l"/>
              </a:tabLst>
            </a:pPr>
            <a:r>
              <a:rPr lang="en-US" sz="1100" dirty="0">
                <a:solidFill>
                  <a:srgbClr val="000000"/>
                </a:solidFill>
                <a:effectLst/>
                <a:latin typeface="Arial" panose="020B0604020202020204" pitchFamily="34" charset="0"/>
                <a:ea typeface="Times New Roman" panose="02020603050405020304" pitchFamily="18" charset="0"/>
              </a:rPr>
              <a:t>With great access to both the International Airport and Sea Port. </a:t>
            </a:r>
            <a:endParaRPr lang="en-US" sz="1200" dirty="0">
              <a:effectLst/>
              <a:latin typeface="Times New Roman" panose="02020603050405020304" pitchFamily="18" charset="0"/>
              <a:ea typeface="Times New Roman" panose="02020603050405020304" pitchFamily="18" charset="0"/>
            </a:endParaRPr>
          </a:p>
          <a:p>
            <a:pPr marL="2057400" marR="0" lvl="4" indent="-228600" fontAlgn="base">
              <a:spcBef>
                <a:spcPts val="0"/>
              </a:spcBef>
              <a:spcAft>
                <a:spcPts val="0"/>
              </a:spcAft>
              <a:buSzPts val="1000"/>
              <a:buFont typeface="Wingdings" panose="05000000000000000000" pitchFamily="2" charset="2"/>
              <a:buChar char=""/>
              <a:tabLst>
                <a:tab pos="1143000" algn="l"/>
              </a:tabLst>
            </a:pPr>
            <a:r>
              <a:rPr lang="en-US" sz="1100" dirty="0">
                <a:solidFill>
                  <a:srgbClr val="000000"/>
                </a:solidFill>
                <a:effectLst/>
                <a:latin typeface="Arial" panose="020B0604020202020204" pitchFamily="34" charset="0"/>
                <a:ea typeface="Times New Roman" panose="02020603050405020304" pitchFamily="18" charset="0"/>
              </a:rPr>
              <a:t>this also means we have access to global key suppliers of raw and packaging material based in close proximity</a:t>
            </a:r>
            <a:endParaRPr lang="en-US" sz="1200" dirty="0">
              <a:effectLst/>
              <a:latin typeface="Times New Roman" panose="02020603050405020304" pitchFamily="18" charset="0"/>
              <a:ea typeface="Times New Roman" panose="02020603050405020304" pitchFamily="18" charset="0"/>
            </a:endParaRPr>
          </a:p>
          <a:p>
            <a:pPr marL="2057400" marR="0" lvl="4" indent="-228600" fontAlgn="base">
              <a:spcBef>
                <a:spcPts val="0"/>
              </a:spcBef>
              <a:spcAft>
                <a:spcPts val="0"/>
              </a:spcAft>
              <a:buSzPts val="1000"/>
              <a:buFont typeface="Wingdings" panose="05000000000000000000" pitchFamily="2" charset="2"/>
              <a:buChar char=""/>
              <a:tabLst>
                <a:tab pos="1143000" algn="l"/>
              </a:tabLst>
            </a:pPr>
            <a:r>
              <a:rPr lang="en-US" sz="1100" dirty="0">
                <a:solidFill>
                  <a:srgbClr val="000000"/>
                </a:solidFill>
                <a:effectLst/>
                <a:latin typeface="Arial" panose="020B0604020202020204" pitchFamily="34" charset="0"/>
                <a:ea typeface="Times New Roman" panose="02020603050405020304" pitchFamily="18" charset="0"/>
              </a:rPr>
              <a:t>something that’s hugely beneficial as it brings the opportunity for increased collaboration,</a:t>
            </a:r>
            <a:endParaRPr lang="en-US" sz="1200" dirty="0">
              <a:effectLst/>
              <a:latin typeface="Times New Roman" panose="02020603050405020304" pitchFamily="18" charset="0"/>
              <a:ea typeface="Times New Roman" panose="02020603050405020304" pitchFamily="18" charset="0"/>
            </a:endParaRPr>
          </a:p>
          <a:p>
            <a:pPr marL="2057400" marR="0" lvl="4" indent="-228600" fontAlgn="base">
              <a:spcBef>
                <a:spcPts val="0"/>
              </a:spcBef>
              <a:spcAft>
                <a:spcPts val="0"/>
              </a:spcAft>
              <a:buSzPts val="1000"/>
              <a:buFont typeface="Wingdings" panose="05000000000000000000" pitchFamily="2" charset="2"/>
              <a:buChar char=""/>
              <a:tabLst>
                <a:tab pos="1143000" algn="l"/>
              </a:tabLst>
            </a:pPr>
            <a:r>
              <a:rPr lang="en-US" sz="1100" dirty="0">
                <a:solidFill>
                  <a:srgbClr val="000000"/>
                </a:solidFill>
                <a:effectLst/>
                <a:latin typeface="Arial" panose="020B0604020202020204" pitchFamily="34" charset="0"/>
                <a:ea typeface="Times New Roman" panose="02020603050405020304" pitchFamily="18" charset="0"/>
              </a:rPr>
              <a:t>innovation, and an optimization of lead times along our value chain </a:t>
            </a:r>
            <a:br>
              <a:rPr lang="en-US" sz="1100" dirty="0">
                <a:solidFill>
                  <a:srgbClr val="000000"/>
                </a:solidFill>
                <a:effectLst/>
                <a:latin typeface="Arial" panose="020B0604020202020204" pitchFamily="34" charset="0"/>
                <a:ea typeface="Times New Roman" panose="02020603050405020304" pitchFamily="18" charset="0"/>
              </a:rPr>
            </a:br>
            <a:r>
              <a:rPr lang="en-US" sz="11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100" b="1" dirty="0">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100" b="1" dirty="0">
                <a:effectLst/>
                <a:latin typeface="Arial" panose="020B0604020202020204" pitchFamily="34" charset="0"/>
                <a:ea typeface="Times New Roman" panose="02020603050405020304" pitchFamily="18" charset="0"/>
              </a:rPr>
              <a:t>Thanks to these enablers, our Thailand plant can become a strategic hub for the company</a:t>
            </a:r>
            <a:br>
              <a:rPr lang="en-US" sz="1100" dirty="0">
                <a:solidFill>
                  <a:srgbClr val="000000"/>
                </a:solidFill>
                <a:effectLst/>
                <a:latin typeface="Arial" panose="020B0604020202020204" pitchFamily="34" charset="0"/>
                <a:ea typeface="Times New Roman" panose="02020603050405020304" pitchFamily="18" charset="0"/>
              </a:rPr>
            </a:br>
            <a:r>
              <a:rPr lang="en-US" sz="11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ordia New" panose="020B0304020202020204" pitchFamily="34" charset="-34"/>
              </a:rPr>
              <a:t> </a:t>
            </a:r>
          </a:p>
          <a:p>
            <a:pPr marL="742950" marR="1828800" lvl="1" indent="-285750">
              <a:spcAft>
                <a:spcPts val="0"/>
              </a:spcAft>
              <a:buFont typeface="Courier New" panose="02070309020205020404" pitchFamily="49" charset="0"/>
              <a:buChar char="o"/>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3F761-D02D-EC41-AE16-89EE2002CBE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418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Calibri" panose="020F0502020204030204" pitchFamily="34" charset="0"/>
                <a:hlinkClick r:id="rId3"/>
              </a:rPr>
              <a:t>Please play this intro: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Calibri" panose="020F0502020204030204" pitchFamily="34" charset="0"/>
                <a:hlinkClick r:id="rId3"/>
              </a:rPr>
              <a:t>ttps://www.youtube.com/channel/UC4VEA98O_u8WgOKVUv6eoFw</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C91EC57-2C1D-4984-A974-91F30190E250}" type="slidenum">
              <a:rPr lang="en-US" smtClean="0"/>
              <a:t>29</a:t>
            </a:fld>
            <a:endParaRPr lang="en-US" dirty="0"/>
          </a:p>
        </p:txBody>
      </p:sp>
    </p:spTree>
    <p:extLst>
      <p:ext uri="{BB962C8B-B14F-4D97-AF65-F5344CB8AC3E}">
        <p14:creationId xmlns:p14="http://schemas.microsoft.com/office/powerpoint/2010/main" val="102230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023D8-8AFF-432A-B37B-E787FD9A83BC}" type="slidenum">
              <a:rPr lang="en-US" smtClean="0"/>
              <a:t>30</a:t>
            </a:fld>
            <a:endParaRPr lang="en-US" dirty="0"/>
          </a:p>
        </p:txBody>
      </p:sp>
    </p:spTree>
    <p:extLst>
      <p:ext uri="{BB962C8B-B14F-4D97-AF65-F5344CB8AC3E}">
        <p14:creationId xmlns:p14="http://schemas.microsoft.com/office/powerpoint/2010/main" val="867444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Ambulance box</a:t>
            </a:r>
          </a:p>
          <a:p>
            <a:r>
              <a:rPr lang="en-US" sz="1200" b="1" dirty="0"/>
              <a:t>Medical / HVAC</a:t>
            </a:r>
          </a:p>
          <a:p>
            <a:r>
              <a:rPr lang="en-US" sz="1200" b="1" dirty="0"/>
              <a:t>Suspension</a:t>
            </a:r>
          </a:p>
          <a:p>
            <a:r>
              <a:rPr lang="en-US" sz="1200" b="1" dirty="0"/>
              <a:t>Lighting</a:t>
            </a:r>
          </a:p>
          <a:p>
            <a:r>
              <a:rPr lang="en-US" sz="1200" b="1" dirty="0"/>
              <a:t>…</a:t>
            </a:r>
          </a:p>
          <a:p>
            <a:r>
              <a:rPr lang="en-US" sz="1200" b="1" dirty="0"/>
              <a:t>Bumpers, roll bar</a:t>
            </a:r>
          </a:p>
          <a:p>
            <a:r>
              <a:rPr lang="en-US" sz="1200" b="1" dirty="0"/>
              <a:t>Side steps, roof rack</a:t>
            </a:r>
          </a:p>
          <a:p>
            <a:r>
              <a:rPr lang="en-US" sz="1200" b="1" dirty="0"/>
              <a:t>Suspension upgrade, wheels and tires</a:t>
            </a:r>
          </a:p>
          <a:p>
            <a:r>
              <a:rPr lang="en-US" sz="1200" b="1" dirty="0"/>
              <a:t>Painting</a:t>
            </a:r>
          </a:p>
          <a:p>
            <a:r>
              <a:rPr lang="en-US" sz="1200" b="1" dirty="0"/>
              <a:t>…</a:t>
            </a:r>
            <a:endParaRPr lang="en-US" dirty="0"/>
          </a:p>
        </p:txBody>
      </p:sp>
      <p:sp>
        <p:nvSpPr>
          <p:cNvPr id="4" name="Slide Number Placeholder 3"/>
          <p:cNvSpPr>
            <a:spLocks noGrp="1"/>
          </p:cNvSpPr>
          <p:nvPr>
            <p:ph type="sldNum" sz="quarter" idx="5"/>
          </p:nvPr>
        </p:nvSpPr>
        <p:spPr/>
        <p:txBody>
          <a:bodyPr/>
          <a:lstStyle/>
          <a:p>
            <a:fld id="{CA6E975C-753B-49D0-9DA1-3BDF15643D06}" type="slidenum">
              <a:rPr lang="en-US" smtClean="0"/>
              <a:t>33</a:t>
            </a:fld>
            <a:endParaRPr lang="en-US" dirty="0"/>
          </a:p>
        </p:txBody>
      </p:sp>
    </p:spTree>
    <p:extLst>
      <p:ext uri="{BB962C8B-B14F-4D97-AF65-F5344CB8AC3E}">
        <p14:creationId xmlns:p14="http://schemas.microsoft.com/office/powerpoint/2010/main" val="2229751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6C3F6-6035-0566-6498-9897EB643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3C34AF-3F8F-ABD3-EF80-048E58A984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78BD5E-9DFE-0B8E-82C6-457EA402172C}"/>
              </a:ext>
            </a:extLst>
          </p:cNvPr>
          <p:cNvSpPr>
            <a:spLocks noGrp="1"/>
          </p:cNvSpPr>
          <p:nvPr>
            <p:ph type="dt" sz="half" idx="10"/>
          </p:nvPr>
        </p:nvSpPr>
        <p:spPr/>
        <p:txBody>
          <a:bodyPr/>
          <a:lstStyle/>
          <a:p>
            <a:fld id="{58D3191B-5D03-401D-BF30-4949D0E8AEEA}" type="datetime1">
              <a:rPr lang="en-US" smtClean="0"/>
              <a:t>9/28/2023</a:t>
            </a:fld>
            <a:endParaRPr lang="en-US" dirty="0"/>
          </a:p>
        </p:txBody>
      </p:sp>
      <p:sp>
        <p:nvSpPr>
          <p:cNvPr id="5" name="Footer Placeholder 4">
            <a:extLst>
              <a:ext uri="{FF2B5EF4-FFF2-40B4-BE49-F238E27FC236}">
                <a16:creationId xmlns:a16="http://schemas.microsoft.com/office/drawing/2014/main" id="{8280334B-B4D4-840C-1B8F-FA5AA91AD4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6CA99D-AFF0-3B3B-3BA4-9916E771FA31}"/>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34046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11D3-8EE7-2C16-DB95-4152667F77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5CB827-183C-1734-FCD7-B02A4B764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C1E27-5818-346C-F444-36A99EC3357F}"/>
              </a:ext>
            </a:extLst>
          </p:cNvPr>
          <p:cNvSpPr>
            <a:spLocks noGrp="1"/>
          </p:cNvSpPr>
          <p:nvPr>
            <p:ph type="dt" sz="half" idx="10"/>
          </p:nvPr>
        </p:nvSpPr>
        <p:spPr/>
        <p:txBody>
          <a:bodyPr/>
          <a:lstStyle/>
          <a:p>
            <a:fld id="{B4AD0AAF-C160-40E8-A138-FC7DFBEAC17F}" type="datetime1">
              <a:rPr lang="en-US" smtClean="0"/>
              <a:t>9/28/2023</a:t>
            </a:fld>
            <a:endParaRPr lang="en-US" dirty="0"/>
          </a:p>
        </p:txBody>
      </p:sp>
      <p:sp>
        <p:nvSpPr>
          <p:cNvPr id="5" name="Footer Placeholder 4">
            <a:extLst>
              <a:ext uri="{FF2B5EF4-FFF2-40B4-BE49-F238E27FC236}">
                <a16:creationId xmlns:a16="http://schemas.microsoft.com/office/drawing/2014/main" id="{900143E3-2C76-1429-67BF-CB76E530EF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48AEBA-D39E-3AD6-A26B-F85048BCF439}"/>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3051170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8AC6D-02FA-C4E7-2E5E-4A28E87952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C696B1-787D-F740-E2FF-B67DEC15F7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05187-3366-4CEF-5329-BC842AE58F01}"/>
              </a:ext>
            </a:extLst>
          </p:cNvPr>
          <p:cNvSpPr>
            <a:spLocks noGrp="1"/>
          </p:cNvSpPr>
          <p:nvPr>
            <p:ph type="dt" sz="half" idx="10"/>
          </p:nvPr>
        </p:nvSpPr>
        <p:spPr/>
        <p:txBody>
          <a:bodyPr/>
          <a:lstStyle/>
          <a:p>
            <a:fld id="{DF968B32-4591-4915-9749-CD6D65FA343B}" type="datetime1">
              <a:rPr lang="en-US" smtClean="0"/>
              <a:t>9/28/2023</a:t>
            </a:fld>
            <a:endParaRPr lang="en-US" dirty="0"/>
          </a:p>
        </p:txBody>
      </p:sp>
      <p:sp>
        <p:nvSpPr>
          <p:cNvPr id="5" name="Footer Placeholder 4">
            <a:extLst>
              <a:ext uri="{FF2B5EF4-FFF2-40B4-BE49-F238E27FC236}">
                <a16:creationId xmlns:a16="http://schemas.microsoft.com/office/drawing/2014/main" id="{952CD698-165F-26FF-8B3D-EE1A7CF644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9EF879-2F0A-47AF-0A9C-EB05DF9A3A7F}"/>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40909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0C25-2994-F146-9F3B-F8895EECCF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CA6B3CD3-8CB2-2845-8DBF-0EF55A2E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8443931C-2015-564E-9EFE-5B5BA75EE53F}"/>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D019C3AF-CFAC-204F-BFFB-A49CE29AAD99}"/>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59506C48-66E1-0547-ABC0-3E946E435325}"/>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2154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79D8-499B-A24E-AC8F-4B2A59849A7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E57815B-DE46-C942-B175-393BA6BA84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FBC3BA3-B770-F04F-9EA5-814039F79F9A}"/>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461F2828-02A2-0C40-84FE-CE3BEBD5707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C71687A-5CFC-C047-B1C2-9F2AF7C3C8D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66613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6226-ED7A-5047-B1C3-340C66CCBC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B17F074-1A00-2241-8278-F55684D5F1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4032BE-5083-0746-B1C5-0A19144B5338}"/>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BAF66052-2672-9A45-84AE-D368395BF035}"/>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C59B1B7-01D9-3443-95B9-3CA1C6F2A6A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756486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2F27-6989-164C-B6C1-258C1A98B70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482AE68-9CC6-C844-AB68-2B65B2DBB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A4DE841-B1F5-A848-975C-4F3DCDE7BE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BE4044AA-126F-A048-9CFB-59771453451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05249E7E-0853-6143-B087-AE315DD369E3}"/>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97CABE63-7379-5149-AB2D-B0291BB0CA84}"/>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91005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486B-AF88-BB43-A325-17D239F957A0}"/>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E3E9A0E-DA18-AF40-A7A7-FC5F29C87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307BD-62A9-3D47-BE21-11AC1BFF92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CCC257A8-6D43-F543-A319-13AC1A97D7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237CCB-5F16-E94D-A108-091D4FF08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C97DE1E2-40A4-4B4E-A50C-88F74E0B879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6AFBD18E-C6C7-B643-9A88-F47090BF7B37}"/>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9A498EB5-8843-3A4B-A20A-396E93CE17A2}"/>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921467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A6F5-27E3-4249-A50A-B6B33B1C05E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0D3017D3-6287-4B4D-B82A-7B4EB8F6FD73}"/>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4DC36748-6460-5147-80FD-A6DC16533689}"/>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08B1177F-E9C5-F248-AAEA-640674BAAFAB}"/>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12199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D32A7-6D6D-244A-8BEA-38CA53500A6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22D88A78-677C-5145-B16B-D23CA937B8D1}"/>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22040776-D48B-0745-9222-1F54010A91AD}"/>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2462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28DD-B6FC-E644-90FA-966D3744B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6BD417A4-7609-7A4A-AFA3-EC43EED4A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C240DCB3-1E3C-774E-9B18-76F6D9D52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4CB68-A2A2-C242-8C2E-766B978E294B}"/>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9A449E81-A8ED-364C-BE80-8ACDB09EFFE6}"/>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526428CD-96FE-AD4B-A472-8E9140A6234C}"/>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39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C543-69B4-65A3-1475-3675F3480F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68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301E-91A7-6F48-B4AF-AA2AF11E8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F4F6C0CD-3A0B-424C-AB61-87DD2F8829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AB408B50-D551-B449-9FC1-E3DA766B2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DF5801-88CF-A84A-B0B4-40B9CABDF0B2}"/>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8878A3C2-0F4D-0F4D-AEA0-B270D08B3126}"/>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2874EC58-7202-8849-99FE-5B2FC6B4C64A}"/>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74615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DF90-DEB2-0943-8AEE-DDFEFC49D5E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801A687-0F9E-7B4A-AFEB-CBF1AD26ED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89265C5-7D06-0149-A97A-A20BF38F02AD}"/>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B84B62A-54AD-7547-8B0C-C64249F7DD00}"/>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6EF5C08A-3061-A14C-933B-01664FABACF5}"/>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61778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B59A-A219-F149-8B63-C8B6924CC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39FABAF-38F7-DB41-83F4-0BB93BE66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EFBE4BF-2F4C-B545-AC7A-1667F90E3883}"/>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4D875030-4E53-964E-B320-7DAED82D9A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3276B24-AE12-FF4A-8B72-F3697232227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43584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0C25-2994-F146-9F3B-F8895EECCF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CA6B3CD3-8CB2-2845-8DBF-0EF55A2E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8443931C-2015-564E-9EFE-5B5BA75EE53F}"/>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D019C3AF-CFAC-204F-BFFB-A49CE29AAD99}"/>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59506C48-66E1-0547-ABC0-3E946E435325}"/>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158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79D8-499B-A24E-AC8F-4B2A59849A7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E57815B-DE46-C942-B175-393BA6BA84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FBC3BA3-B770-F04F-9EA5-814039F79F9A}"/>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461F2828-02A2-0C40-84FE-CE3BEBD5707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C71687A-5CFC-C047-B1C2-9F2AF7C3C8D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749115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6226-ED7A-5047-B1C3-340C66CCBC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B17F074-1A00-2241-8278-F55684D5F1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4032BE-5083-0746-B1C5-0A19144B5338}"/>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BAF66052-2672-9A45-84AE-D368395BF035}"/>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C59B1B7-01D9-3443-95B9-3CA1C6F2A6A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08998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2F27-6989-164C-B6C1-258C1A98B70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482AE68-9CC6-C844-AB68-2B65B2DBB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A4DE841-B1F5-A848-975C-4F3DCDE7BE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BE4044AA-126F-A048-9CFB-59771453451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05249E7E-0853-6143-B087-AE315DD369E3}"/>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97CABE63-7379-5149-AB2D-B0291BB0CA84}"/>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53686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486B-AF88-BB43-A325-17D239F957A0}"/>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E3E9A0E-DA18-AF40-A7A7-FC5F29C87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307BD-62A9-3D47-BE21-11AC1BFF92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CCC257A8-6D43-F543-A319-13AC1A97D7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237CCB-5F16-E94D-A108-091D4FF08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C97DE1E2-40A4-4B4E-A50C-88F74E0B879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6AFBD18E-C6C7-B643-9A88-F47090BF7B37}"/>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9A498EB5-8843-3A4B-A20A-396E93CE17A2}"/>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53847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A6F5-27E3-4249-A50A-B6B33B1C05E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0D3017D3-6287-4B4D-B82A-7B4EB8F6FD73}"/>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4DC36748-6460-5147-80FD-A6DC16533689}"/>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08B1177F-E9C5-F248-AAEA-640674BAAFAB}"/>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878303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D32A7-6D6D-244A-8BEA-38CA53500A6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22D88A78-677C-5145-B16B-D23CA937B8D1}"/>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22040776-D48B-0745-9222-1F54010A91AD}"/>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41420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D0AD-992D-5901-BE2C-86F8E7F122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522EE6-974B-3E5D-D4E2-07F5FB5464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870DBC52-1FB6-EB8B-96C9-09DAF94DFDE0}"/>
              </a:ext>
            </a:extLst>
          </p:cNvPr>
          <p:cNvSpPr/>
          <p:nvPr userDrawn="1"/>
        </p:nvSpPr>
        <p:spPr>
          <a:xfrm>
            <a:off x="339277" y="2062174"/>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33244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28DD-B6FC-E644-90FA-966D3744B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6BD417A4-7609-7A4A-AFA3-EC43EED4A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C240DCB3-1E3C-774E-9B18-76F6D9D52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4CB68-A2A2-C242-8C2E-766B978E294B}"/>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9A449E81-A8ED-364C-BE80-8ACDB09EFFE6}"/>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526428CD-96FE-AD4B-A472-8E9140A6234C}"/>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038507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301E-91A7-6F48-B4AF-AA2AF11E8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F4F6C0CD-3A0B-424C-AB61-87DD2F8829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AB408B50-D551-B449-9FC1-E3DA766B2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DF5801-88CF-A84A-B0B4-40B9CABDF0B2}"/>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8878A3C2-0F4D-0F4D-AEA0-B270D08B3126}"/>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2874EC58-7202-8849-99FE-5B2FC6B4C64A}"/>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16149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DF90-DEB2-0943-8AEE-DDFEFC49D5E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801A687-0F9E-7B4A-AFEB-CBF1AD26ED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89265C5-7D06-0149-A97A-A20BF38F02AD}"/>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B84B62A-54AD-7547-8B0C-C64249F7DD00}"/>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6EF5C08A-3061-A14C-933B-01664FABACF5}"/>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93582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B59A-A219-F149-8B63-C8B6924CC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39FABAF-38F7-DB41-83F4-0BB93BE66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EFBE4BF-2F4C-B545-AC7A-1667F90E3883}"/>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4D875030-4E53-964E-B320-7DAED82D9A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3276B24-AE12-FF4A-8B72-F3697232227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799243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0C25-2994-F146-9F3B-F8895EECCF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CA6B3CD3-8CB2-2845-8DBF-0EF55A2E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8443931C-2015-564E-9EFE-5B5BA75EE53F}"/>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D019C3AF-CFAC-204F-BFFB-A49CE29AAD99}"/>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59506C48-66E1-0547-ABC0-3E946E435325}"/>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3736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79D8-499B-A24E-AC8F-4B2A59849A72}"/>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E57815B-DE46-C942-B175-393BA6BA84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FBC3BA3-B770-F04F-9EA5-814039F79F9A}"/>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461F2828-02A2-0C40-84FE-CE3BEBD5707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C71687A-5CFC-C047-B1C2-9F2AF7C3C8D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81479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6226-ED7A-5047-B1C3-340C66CCBC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B17F074-1A00-2241-8278-F55684D5F1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4032BE-5083-0746-B1C5-0A19144B5338}"/>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BAF66052-2672-9A45-84AE-D368395BF035}"/>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C59B1B7-01D9-3443-95B9-3CA1C6F2A6A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02118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2F27-6989-164C-B6C1-258C1A98B70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482AE68-9CC6-C844-AB68-2B65B2DBB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A4DE841-B1F5-A848-975C-4F3DCDE7BE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BE4044AA-126F-A048-9CFB-59771453451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05249E7E-0853-6143-B087-AE315DD369E3}"/>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97CABE63-7379-5149-AB2D-B0291BB0CA84}"/>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53205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486B-AF88-BB43-A325-17D239F957A0}"/>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E3E9A0E-DA18-AF40-A7A7-FC5F29C87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307BD-62A9-3D47-BE21-11AC1BFF92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CCC257A8-6D43-F543-A319-13AC1A97D7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237CCB-5F16-E94D-A108-091D4FF08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C97DE1E2-40A4-4B4E-A50C-88F74E0B879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6AFBD18E-C6C7-B643-9A88-F47090BF7B37}"/>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9A498EB5-8843-3A4B-A20A-396E93CE17A2}"/>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7613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A6F5-27E3-4249-A50A-B6B33B1C05E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0D3017D3-6287-4B4D-B82A-7B4EB8F6FD73}"/>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4DC36748-6460-5147-80FD-A6DC16533689}"/>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08B1177F-E9C5-F248-AAEA-640674BAAFAB}"/>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1642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E799-1E33-A526-A1FE-90688FF03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E10BF-EB7A-9F85-A4E1-753EF96CB4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47B09F-0749-01F5-6287-A4773CCED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46D339-EE43-3C6A-8D99-5C0A1CA17506}"/>
              </a:ext>
            </a:extLst>
          </p:cNvPr>
          <p:cNvSpPr>
            <a:spLocks noGrp="1"/>
          </p:cNvSpPr>
          <p:nvPr>
            <p:ph type="dt" sz="half" idx="10"/>
          </p:nvPr>
        </p:nvSpPr>
        <p:spPr/>
        <p:txBody>
          <a:bodyPr/>
          <a:lstStyle/>
          <a:p>
            <a:fld id="{323FE4FD-2CDF-414A-9178-2D353C372C22}" type="datetime1">
              <a:rPr lang="en-US" smtClean="0"/>
              <a:t>9/28/2023</a:t>
            </a:fld>
            <a:endParaRPr lang="en-US" dirty="0"/>
          </a:p>
        </p:txBody>
      </p:sp>
      <p:sp>
        <p:nvSpPr>
          <p:cNvPr id="6" name="Footer Placeholder 5">
            <a:extLst>
              <a:ext uri="{FF2B5EF4-FFF2-40B4-BE49-F238E27FC236}">
                <a16:creationId xmlns:a16="http://schemas.microsoft.com/office/drawing/2014/main" id="{62720FC8-F486-9063-1813-75D44A3E0F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E275D6-61FE-F457-FD6F-A0AC363423D2}"/>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3819612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D32A7-6D6D-244A-8BEA-38CA53500A66}"/>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22D88A78-677C-5145-B16B-D23CA937B8D1}"/>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22040776-D48B-0745-9222-1F54010A91AD}"/>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98073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28DD-B6FC-E644-90FA-966D3744B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6BD417A4-7609-7A4A-AFA3-EC43EED4A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C240DCB3-1E3C-774E-9B18-76F6D9D52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4CB68-A2A2-C242-8C2E-766B978E294B}"/>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9A449E81-A8ED-364C-BE80-8ACDB09EFFE6}"/>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526428CD-96FE-AD4B-A472-8E9140A6234C}"/>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27886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301E-91A7-6F48-B4AF-AA2AF11E8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F4F6C0CD-3A0B-424C-AB61-87DD2F8829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AB408B50-D551-B449-9FC1-E3DA766B2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DF5801-88CF-A84A-B0B4-40B9CABDF0B2}"/>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8878A3C2-0F4D-0F4D-AEA0-B270D08B3126}"/>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2874EC58-7202-8849-99FE-5B2FC6B4C64A}"/>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5880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DF90-DEB2-0943-8AEE-DDFEFC49D5E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801A687-0F9E-7B4A-AFEB-CBF1AD26ED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89265C5-7D06-0149-A97A-A20BF38F02AD}"/>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9B84B62A-54AD-7547-8B0C-C64249F7DD00}"/>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6EF5C08A-3061-A14C-933B-01664FABACF5}"/>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53417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B59A-A219-F149-8B63-C8B6924CC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39FABAF-38F7-DB41-83F4-0BB93BE66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EFBE4BF-2F4C-B545-AC7A-1667F90E3883}"/>
              </a:ext>
            </a:extLst>
          </p:cNvPr>
          <p:cNvSpPr>
            <a:spLocks noGrp="1"/>
          </p:cNvSpPr>
          <p:nvPr>
            <p:ph type="dt" sz="half" idx="10"/>
          </p:nvPr>
        </p:nvSpPr>
        <p:spPr/>
        <p:txBody>
          <a:body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4D875030-4E53-964E-B320-7DAED82D9A03}"/>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13276B24-AE12-FF4A-8B72-F36972322277}"/>
              </a:ext>
            </a:extLst>
          </p:cNvPr>
          <p:cNvSpPr>
            <a:spLocks noGrp="1"/>
          </p:cNvSpPr>
          <p:nvPr>
            <p:ph type="sldNum" sz="quarter" idx="12"/>
          </p:nvPr>
        </p:nvSpPr>
        <p:spPr/>
        <p:txBody>
          <a:body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6128538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
        <p:nvSpPr>
          <p:cNvPr id="9"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1096"/>
            <a:ext cx="530398" cy="652329"/>
          </a:xfrm>
          <a:prstGeom prst="rect">
            <a:avLst/>
          </a:prstGeom>
        </p:spPr>
      </p:pic>
    </p:spTree>
    <p:extLst>
      <p:ext uri="{BB962C8B-B14F-4D97-AF65-F5344CB8AC3E}">
        <p14:creationId xmlns:p14="http://schemas.microsoft.com/office/powerpoint/2010/main" val="1514442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C050-945B-152B-6FAE-9163F8746BCF}"/>
              </a:ext>
            </a:extLst>
          </p:cNvPr>
          <p:cNvSpPr>
            <a:spLocks noGrp="1"/>
          </p:cNvSpPr>
          <p:nvPr>
            <p:ph type="title"/>
          </p:nvPr>
        </p:nvSpPr>
        <p:spPr>
          <a:xfrm>
            <a:off x="342900" y="332793"/>
            <a:ext cx="11506200" cy="415498"/>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FD0728E5-C663-4A7E-646C-461C33DC11F2}"/>
              </a:ext>
            </a:extLst>
          </p:cNvPr>
          <p:cNvSpPr>
            <a:spLocks noGrp="1"/>
          </p:cNvSpPr>
          <p:nvPr>
            <p:ph idx="1"/>
          </p:nvPr>
        </p:nvSpPr>
        <p:spPr>
          <a:xfrm>
            <a:off x="342743" y="1485900"/>
            <a:ext cx="11506200" cy="44578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2B29C6FB-468B-E37E-928F-0483E5A39D67}"/>
              </a:ext>
            </a:extLst>
          </p:cNvPr>
          <p:cNvSpPr>
            <a:spLocks noGrp="1"/>
          </p:cNvSpPr>
          <p:nvPr>
            <p:ph type="ftr" sz="quarter" idx="11"/>
          </p:nvPr>
        </p:nvSpPr>
        <p:spPr>
          <a:xfrm>
            <a:off x="6096000" y="6388193"/>
            <a:ext cx="5521583" cy="123111"/>
          </a:xfrm>
          <a:prstGeom prst="rect">
            <a:avLst/>
          </a:prstGeom>
        </p:spPr>
        <p:txBody>
          <a:bodyPr/>
          <a:lstStyle/>
          <a:p>
            <a:r>
              <a:rPr lang="en-GB" dirty="0"/>
              <a:t>Presentation footer if required</a:t>
            </a:r>
          </a:p>
        </p:txBody>
      </p:sp>
      <p:sp>
        <p:nvSpPr>
          <p:cNvPr id="8" name="Text Placeholder 7">
            <a:extLst>
              <a:ext uri="{FF2B5EF4-FFF2-40B4-BE49-F238E27FC236}">
                <a16:creationId xmlns:a16="http://schemas.microsoft.com/office/drawing/2014/main" id="{C35D90B7-2C48-F44E-B66E-77D72A76899D}"/>
              </a:ext>
            </a:extLst>
          </p:cNvPr>
          <p:cNvSpPr>
            <a:spLocks noGrp="1"/>
          </p:cNvSpPr>
          <p:nvPr>
            <p:ph type="body" sz="quarter" idx="13" hasCustomPrompt="1"/>
          </p:nvPr>
        </p:nvSpPr>
        <p:spPr>
          <a:xfrm>
            <a:off x="342743" y="797363"/>
            <a:ext cx="11506200" cy="285849"/>
          </a:xfrm>
        </p:spPr>
        <p:txBody>
          <a:bodyPr wrap="square">
            <a:spAutoFit/>
          </a:bodyPr>
          <a:lstStyle>
            <a:lvl1pPr marL="0" indent="0">
              <a:buNone/>
              <a:defRPr sz="2000">
                <a:solidFill>
                  <a:schemeClr val="tx1"/>
                </a:solidFill>
              </a:defRPr>
            </a:lvl1pPr>
            <a:lvl2pPr marL="0" indent="0">
              <a:buNone/>
              <a:defRPr sz="2000"/>
            </a:lvl2pPr>
            <a:lvl3pPr marL="0" indent="0">
              <a:buNone/>
              <a:defRPr sz="2000"/>
            </a:lvl3pPr>
            <a:lvl4pPr marL="0" indent="0">
              <a:buNone/>
              <a:defRPr sz="2000"/>
            </a:lvl4pPr>
            <a:lvl5pPr marL="0" indent="0">
              <a:buNone/>
              <a:defRPr sz="2000"/>
            </a:lvl5pPr>
          </a:lstStyle>
          <a:p>
            <a:pPr lvl="0"/>
            <a:r>
              <a:rPr lang="en-GB"/>
              <a:t>Subtitle</a:t>
            </a:r>
            <a:endParaRPr lang="en-US"/>
          </a:p>
        </p:txBody>
      </p:sp>
      <p:sp>
        <p:nvSpPr>
          <p:cNvPr id="10" name="Slide Number Placeholder 9">
            <a:extLst>
              <a:ext uri="{FF2B5EF4-FFF2-40B4-BE49-F238E27FC236}">
                <a16:creationId xmlns:a16="http://schemas.microsoft.com/office/drawing/2014/main" id="{BA8D348C-07C8-5E8B-6C74-66D31D7BED10}"/>
              </a:ext>
            </a:extLst>
          </p:cNvPr>
          <p:cNvSpPr>
            <a:spLocks noGrp="1"/>
          </p:cNvSpPr>
          <p:nvPr>
            <p:ph type="sldNum" sz="quarter" idx="14"/>
          </p:nvPr>
        </p:nvSpPr>
        <p:spPr>
          <a:xfrm>
            <a:off x="11645766" y="6388192"/>
            <a:ext cx="247042" cy="123111"/>
          </a:xfrm>
          <a:prstGeom prst="rect">
            <a:avLst/>
          </a:prstGeom>
        </p:spPr>
        <p:txBody>
          <a:bodyPr/>
          <a:lstStyle/>
          <a:p>
            <a:fld id="{0AE1FFAB-E171-455B-9038-C4EED3267AD2}" type="slidenum">
              <a:rPr lang="en-GB" smtClean="0"/>
              <a:pPr/>
              <a:t>‹#›</a:t>
            </a:fld>
            <a:endParaRPr lang="en-GB" dirty="0"/>
          </a:p>
        </p:txBody>
      </p:sp>
    </p:spTree>
    <p:extLst>
      <p:ext uri="{BB962C8B-B14F-4D97-AF65-F5344CB8AC3E}">
        <p14:creationId xmlns:p14="http://schemas.microsoft.com/office/powerpoint/2010/main" val="412363984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Logo Only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86212D-A583-804B-9A16-B3277A5601A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170331" y="2531638"/>
            <a:ext cx="3851336" cy="1794723"/>
          </a:xfrm>
          <a:prstGeom prst="rect">
            <a:avLst/>
          </a:prstGeom>
        </p:spPr>
      </p:pic>
    </p:spTree>
    <p:extLst>
      <p:ext uri="{BB962C8B-B14F-4D97-AF65-F5344CB8AC3E}">
        <p14:creationId xmlns:p14="http://schemas.microsoft.com/office/powerpoint/2010/main" val="697315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p:bg>
      <p:bgPr>
        <a:solidFill>
          <a:schemeClr val="bg1"/>
        </a:solidFill>
        <a:effectLst/>
      </p:bgPr>
    </p:bg>
    <p:spTree>
      <p:nvGrpSpPr>
        <p:cNvPr id="1" name=""/>
        <p:cNvGrpSpPr/>
        <p:nvPr/>
      </p:nvGrpSpPr>
      <p:grpSpPr>
        <a:xfrm>
          <a:off x="0" y="0"/>
          <a:ext cx="0" cy="0"/>
          <a:chOff x="0" y="0"/>
          <a:chExt cx="0" cy="0"/>
        </a:xfrm>
      </p:grpSpPr>
      <p:sp>
        <p:nvSpPr>
          <p:cNvPr id="3" name="Title 16">
            <a:extLst>
              <a:ext uri="{FF2B5EF4-FFF2-40B4-BE49-F238E27FC236}">
                <a16:creationId xmlns:a16="http://schemas.microsoft.com/office/drawing/2014/main" id="{540448DB-8329-18A2-B01A-F07E82C02A0D}"/>
              </a:ext>
            </a:extLst>
          </p:cNvPr>
          <p:cNvSpPr>
            <a:spLocks noGrp="1"/>
          </p:cNvSpPr>
          <p:nvPr>
            <p:ph type="title" hasCustomPrompt="1"/>
          </p:nvPr>
        </p:nvSpPr>
        <p:spPr>
          <a:xfrm>
            <a:off x="515938" y="317501"/>
            <a:ext cx="9608702" cy="354011"/>
          </a:xfrm>
          <a:prstGeom prst="rect">
            <a:avLst/>
          </a:prstGeom>
        </p:spPr>
        <p:txBody>
          <a:bodyPr lIns="0" tIns="72000" rIns="0" bIns="0" anchor="ctr">
            <a:noAutofit/>
          </a:bodyPr>
          <a:lstStyle>
            <a:lvl1pPr>
              <a:defRPr sz="2400" b="0">
                <a:solidFill>
                  <a:schemeClr val="tx1"/>
                </a:solidFill>
                <a:latin typeface="Roboto (Headings)"/>
                <a:ea typeface="Roboto" panose="02000000000000000000" pitchFamily="2" charset="0"/>
              </a:defRPr>
            </a:lvl1pPr>
          </a:lstStyle>
          <a:p>
            <a:r>
              <a:rPr lang="en-US"/>
              <a:t>Edit Title</a:t>
            </a:r>
          </a:p>
        </p:txBody>
      </p:sp>
      <p:cxnSp>
        <p:nvCxnSpPr>
          <p:cNvPr id="6" name="Straight Connector 5">
            <a:extLst>
              <a:ext uri="{FF2B5EF4-FFF2-40B4-BE49-F238E27FC236}">
                <a16:creationId xmlns:a16="http://schemas.microsoft.com/office/drawing/2014/main" id="{66A7CCAD-C1F4-B96B-870D-E4DA03E73D40}"/>
              </a:ext>
            </a:extLst>
          </p:cNvPr>
          <p:cNvCxnSpPr>
            <a:cxnSpLocks/>
          </p:cNvCxnSpPr>
          <p:nvPr/>
        </p:nvCxnSpPr>
        <p:spPr>
          <a:xfrm>
            <a:off x="508528" y="761298"/>
            <a:ext cx="3501684" cy="0"/>
          </a:xfrm>
          <a:prstGeom prst="line">
            <a:avLst/>
          </a:prstGeom>
          <a:ln w="34925" cap="flat">
            <a:gradFill>
              <a:gsLst>
                <a:gs pos="50000">
                  <a:srgbClr val="0B4C88"/>
                </a:gs>
                <a:gs pos="100000">
                  <a:schemeClr val="bg1"/>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8431607A-FC50-813F-EDB3-593E6F929CBB}"/>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09100" y="306773"/>
            <a:ext cx="1466963" cy="378000"/>
          </a:xfrm>
          <a:prstGeom prst="rect">
            <a:avLst/>
          </a:prstGeom>
        </p:spPr>
      </p:pic>
    </p:spTree>
    <p:extLst>
      <p:ext uri="{BB962C8B-B14F-4D97-AF65-F5344CB8AC3E}">
        <p14:creationId xmlns:p14="http://schemas.microsoft.com/office/powerpoint/2010/main" val="588029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29">
          <p15:clr>
            <a:srgbClr val="FBAE40"/>
          </p15:clr>
        </p15:guide>
        <p15:guide id="4" orient="horz" pos="391">
          <p15:clr>
            <a:srgbClr val="FBAE40"/>
          </p15:clr>
        </p15:guide>
        <p15:guide id="5" pos="325">
          <p15:clr>
            <a:srgbClr val="FBAE40"/>
          </p15:clr>
        </p15:guide>
        <p15:guide id="6" pos="7355">
          <p15:clr>
            <a:srgbClr val="FBAE40"/>
          </p15:clr>
        </p15:guide>
        <p15:guide id="7" pos="4158">
          <p15:clr>
            <a:srgbClr val="FBAE40"/>
          </p15:clr>
        </p15:guide>
        <p15:guide id="8" pos="3522">
          <p15:clr>
            <a:srgbClr val="FBAE40"/>
          </p15:clr>
        </p15:guide>
        <p15:guide id="9" orient="horz" pos="75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4 Columm Content">
    <p:bg>
      <p:bgPr>
        <a:solidFill>
          <a:schemeClr val="bg1"/>
        </a:solidFill>
        <a:effectLst/>
      </p:bgPr>
    </p:bg>
    <p:spTree>
      <p:nvGrpSpPr>
        <p:cNvPr id="1" name=""/>
        <p:cNvGrpSpPr/>
        <p:nvPr/>
      </p:nvGrpSpPr>
      <p:grpSpPr>
        <a:xfrm>
          <a:off x="0" y="0"/>
          <a:ext cx="0" cy="0"/>
          <a:chOff x="0" y="0"/>
          <a:chExt cx="0" cy="0"/>
        </a:xfrm>
      </p:grpSpPr>
      <p:sp>
        <p:nvSpPr>
          <p:cNvPr id="16" name="Picture Placeholder 22">
            <a:extLst>
              <a:ext uri="{FF2B5EF4-FFF2-40B4-BE49-F238E27FC236}">
                <a16:creationId xmlns:a16="http://schemas.microsoft.com/office/drawing/2014/main" id="{BE9402B3-457D-BED0-4CBC-F8E93E524213}"/>
              </a:ext>
            </a:extLst>
          </p:cNvPr>
          <p:cNvSpPr>
            <a:spLocks noGrp="1"/>
          </p:cNvSpPr>
          <p:nvPr>
            <p:ph type="pic" sz="quarter" idx="14"/>
          </p:nvPr>
        </p:nvSpPr>
        <p:spPr>
          <a:xfrm>
            <a:off x="520071" y="1061059"/>
            <a:ext cx="2772000" cy="1980000"/>
          </a:xfrm>
          <a:prstGeom prst="rect">
            <a:avLst/>
          </a:prstGeom>
        </p:spPr>
        <p:txBody>
          <a:bodyPr anchor="ctr">
            <a:normAutofit/>
          </a:bodyPr>
          <a:lstStyle>
            <a:lvl1pPr marL="0" indent="0" algn="ctr">
              <a:buNone/>
              <a:defRPr sz="1600">
                <a:solidFill>
                  <a:schemeClr val="tx1"/>
                </a:solidFill>
                <a:latin typeface="Roboto" panose="02000000000000000000" pitchFamily="2" charset="0"/>
                <a:ea typeface="Roboto" panose="02000000000000000000" pitchFamily="2" charset="0"/>
              </a:defRPr>
            </a:lvl1pPr>
          </a:lstStyle>
          <a:p>
            <a:r>
              <a:rPr lang="en-US" dirty="0"/>
              <a:t>Click icon to add picture</a:t>
            </a:r>
          </a:p>
        </p:txBody>
      </p:sp>
      <p:sp>
        <p:nvSpPr>
          <p:cNvPr id="19" name="Picture Placeholder 22">
            <a:extLst>
              <a:ext uri="{FF2B5EF4-FFF2-40B4-BE49-F238E27FC236}">
                <a16:creationId xmlns:a16="http://schemas.microsoft.com/office/drawing/2014/main" id="{93E4E831-408B-4DB5-9865-9CEA6C898227}"/>
              </a:ext>
            </a:extLst>
          </p:cNvPr>
          <p:cNvSpPr>
            <a:spLocks noGrp="1"/>
          </p:cNvSpPr>
          <p:nvPr>
            <p:ph type="pic" sz="quarter" idx="17"/>
          </p:nvPr>
        </p:nvSpPr>
        <p:spPr>
          <a:xfrm>
            <a:off x="3314737" y="1061059"/>
            <a:ext cx="2772000" cy="1980000"/>
          </a:xfrm>
          <a:prstGeom prst="rect">
            <a:avLst/>
          </a:prstGeom>
        </p:spPr>
        <p:txBody>
          <a:bodyPr anchor="ctr">
            <a:normAutofit/>
          </a:bodyPr>
          <a:lstStyle>
            <a:lvl1pPr marL="0" indent="0" algn="ctr">
              <a:buNone/>
              <a:defRPr sz="1600">
                <a:solidFill>
                  <a:schemeClr val="tx1"/>
                </a:solidFill>
                <a:latin typeface="Roboto" panose="02000000000000000000" pitchFamily="2" charset="0"/>
                <a:ea typeface="Roboto" panose="02000000000000000000" pitchFamily="2" charset="0"/>
              </a:defRPr>
            </a:lvl1pPr>
          </a:lstStyle>
          <a:p>
            <a:r>
              <a:rPr lang="en-US" dirty="0"/>
              <a:t>Click icon to add picture</a:t>
            </a:r>
          </a:p>
        </p:txBody>
      </p:sp>
      <p:sp>
        <p:nvSpPr>
          <p:cNvPr id="22" name="Picture Placeholder 22">
            <a:extLst>
              <a:ext uri="{FF2B5EF4-FFF2-40B4-BE49-F238E27FC236}">
                <a16:creationId xmlns:a16="http://schemas.microsoft.com/office/drawing/2014/main" id="{FB62712E-7ABA-71CD-5711-EB4F07285C20}"/>
              </a:ext>
            </a:extLst>
          </p:cNvPr>
          <p:cNvSpPr>
            <a:spLocks noGrp="1"/>
          </p:cNvSpPr>
          <p:nvPr>
            <p:ph type="pic" sz="quarter" idx="20"/>
          </p:nvPr>
        </p:nvSpPr>
        <p:spPr>
          <a:xfrm>
            <a:off x="6109403" y="1061059"/>
            <a:ext cx="2772000" cy="1980000"/>
          </a:xfrm>
          <a:prstGeom prst="rect">
            <a:avLst/>
          </a:prstGeom>
        </p:spPr>
        <p:txBody>
          <a:bodyPr anchor="ctr">
            <a:normAutofit/>
          </a:bodyPr>
          <a:lstStyle>
            <a:lvl1pPr marL="0" indent="0" algn="ctr">
              <a:buNone/>
              <a:defRPr sz="1600">
                <a:solidFill>
                  <a:schemeClr val="tx1"/>
                </a:solidFill>
                <a:latin typeface="Roboto" panose="02000000000000000000" pitchFamily="2" charset="0"/>
                <a:ea typeface="Roboto" panose="02000000000000000000" pitchFamily="2"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BB3D9727-E218-9699-BFD8-17AC7F918EA8}"/>
              </a:ext>
            </a:extLst>
          </p:cNvPr>
          <p:cNvSpPr>
            <a:spLocks noGrp="1"/>
          </p:cNvSpPr>
          <p:nvPr>
            <p:ph type="pic" sz="quarter" idx="23"/>
          </p:nvPr>
        </p:nvSpPr>
        <p:spPr>
          <a:xfrm>
            <a:off x="8904069" y="1061059"/>
            <a:ext cx="2772000" cy="1980000"/>
          </a:xfrm>
          <a:prstGeom prst="rect">
            <a:avLst/>
          </a:prstGeom>
        </p:spPr>
        <p:txBody>
          <a:bodyPr anchor="ctr">
            <a:normAutofit/>
          </a:bodyPr>
          <a:lstStyle>
            <a:lvl1pPr marL="0" indent="0" algn="ctr">
              <a:buNone/>
              <a:defRPr sz="1600">
                <a:solidFill>
                  <a:schemeClr val="tx1"/>
                </a:solidFill>
                <a:latin typeface="Roboto" panose="02000000000000000000" pitchFamily="2" charset="0"/>
                <a:ea typeface="Roboto" panose="02000000000000000000" pitchFamily="2" charset="0"/>
              </a:defRPr>
            </a:lvl1pPr>
          </a:lstStyle>
          <a:p>
            <a:r>
              <a:rPr lang="en-US" dirty="0"/>
              <a:t>Click icon to add picture</a:t>
            </a:r>
          </a:p>
        </p:txBody>
      </p:sp>
      <p:cxnSp>
        <p:nvCxnSpPr>
          <p:cNvPr id="28" name="Straight Connector 27">
            <a:extLst>
              <a:ext uri="{FF2B5EF4-FFF2-40B4-BE49-F238E27FC236}">
                <a16:creationId xmlns:a16="http://schemas.microsoft.com/office/drawing/2014/main" id="{8BD999AD-1D8E-C8F2-CA90-E249115B362F}"/>
              </a:ext>
            </a:extLst>
          </p:cNvPr>
          <p:cNvCxnSpPr>
            <a:cxnSpLocks/>
          </p:cNvCxnSpPr>
          <p:nvPr/>
        </p:nvCxnSpPr>
        <p:spPr>
          <a:xfrm>
            <a:off x="505256" y="3043647"/>
            <a:ext cx="10765367" cy="0"/>
          </a:xfrm>
          <a:prstGeom prst="line">
            <a:avLst/>
          </a:prstGeom>
          <a:ln w="76200" cap="flat">
            <a:solidFill>
              <a:srgbClr val="0E4B85"/>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C70539E-6831-345C-55AB-10361081F705}"/>
              </a:ext>
            </a:extLst>
          </p:cNvPr>
          <p:cNvCxnSpPr>
            <a:cxnSpLocks/>
          </p:cNvCxnSpPr>
          <p:nvPr/>
        </p:nvCxnSpPr>
        <p:spPr>
          <a:xfrm>
            <a:off x="3303627" y="3043647"/>
            <a:ext cx="2798371" cy="0"/>
          </a:xfrm>
          <a:prstGeom prst="line">
            <a:avLst/>
          </a:prstGeom>
          <a:ln w="76200" cap="flat">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385F7D5-BAAE-55D1-CF41-097DF8B857AA}"/>
              </a:ext>
            </a:extLst>
          </p:cNvPr>
          <p:cNvCxnSpPr>
            <a:cxnSpLocks/>
          </p:cNvCxnSpPr>
          <p:nvPr/>
        </p:nvCxnSpPr>
        <p:spPr>
          <a:xfrm>
            <a:off x="8906268" y="3042840"/>
            <a:ext cx="2776127" cy="0"/>
          </a:xfrm>
          <a:prstGeom prst="line">
            <a:avLst/>
          </a:prstGeom>
          <a:ln w="76200" cap="flat">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FDE0CE-5DDD-A4DE-3317-2ED9A58800F3}"/>
              </a:ext>
            </a:extLst>
          </p:cNvPr>
          <p:cNvCxnSpPr>
            <a:cxnSpLocks/>
          </p:cNvCxnSpPr>
          <p:nvPr/>
        </p:nvCxnSpPr>
        <p:spPr>
          <a:xfrm>
            <a:off x="508528" y="761298"/>
            <a:ext cx="3501684" cy="0"/>
          </a:xfrm>
          <a:prstGeom prst="line">
            <a:avLst/>
          </a:prstGeom>
          <a:ln w="34925" cap="flat">
            <a:gradFill>
              <a:gsLst>
                <a:gs pos="50000">
                  <a:srgbClr val="0B4C88"/>
                </a:gs>
                <a:gs pos="100000">
                  <a:schemeClr val="bg1"/>
                </a:gs>
              </a:gsLst>
              <a:lin ang="0" scaled="0"/>
            </a:gra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28">
            <a:extLst>
              <a:ext uri="{FF2B5EF4-FFF2-40B4-BE49-F238E27FC236}">
                <a16:creationId xmlns:a16="http://schemas.microsoft.com/office/drawing/2014/main" id="{FF8EB8B6-F665-4D94-4C8C-D5CB79CDF545}"/>
              </a:ext>
            </a:extLst>
          </p:cNvPr>
          <p:cNvSpPr>
            <a:spLocks noGrp="1"/>
          </p:cNvSpPr>
          <p:nvPr>
            <p:ph type="body" sz="quarter" idx="13" hasCustomPrompt="1"/>
          </p:nvPr>
        </p:nvSpPr>
        <p:spPr>
          <a:xfrm>
            <a:off x="518647" y="3053143"/>
            <a:ext cx="2772000" cy="504000"/>
          </a:xfrm>
          <a:prstGeom prst="rect">
            <a:avLst/>
          </a:prstGeom>
        </p:spPr>
        <p:txBody>
          <a:bodyPr lIns="90000" tIns="46800" anchor="ctr">
            <a:normAutofit/>
          </a:bodyPr>
          <a:lstStyle>
            <a:lvl1pPr marL="0" indent="0" algn="ctr">
              <a:lnSpc>
                <a:spcPct val="100000"/>
              </a:lnSpc>
              <a:spcBef>
                <a:spcPts val="0"/>
              </a:spcBef>
              <a:buNone/>
              <a:defRPr sz="1600" b="1">
                <a:solidFill>
                  <a:schemeClr val="tx1"/>
                </a:solidFill>
                <a:latin typeface="Roboto" panose="02000000000000000000" pitchFamily="2" charset="0"/>
                <a:ea typeface="Roboto" panose="02000000000000000000" pitchFamily="2" charset="0"/>
              </a:defRPr>
            </a:lvl1pPr>
          </a:lstStyle>
          <a:p>
            <a:pPr lvl="0"/>
            <a:r>
              <a:rPr lang="en-US" dirty="0"/>
              <a:t>Edit Subtitle</a:t>
            </a:r>
          </a:p>
        </p:txBody>
      </p:sp>
      <p:sp>
        <p:nvSpPr>
          <p:cNvPr id="10" name="Text Placeholder 28">
            <a:extLst>
              <a:ext uri="{FF2B5EF4-FFF2-40B4-BE49-F238E27FC236}">
                <a16:creationId xmlns:a16="http://schemas.microsoft.com/office/drawing/2014/main" id="{CA81807C-B16B-D774-1BC9-5B88735F8C1E}"/>
              </a:ext>
            </a:extLst>
          </p:cNvPr>
          <p:cNvSpPr>
            <a:spLocks noGrp="1"/>
          </p:cNvSpPr>
          <p:nvPr>
            <p:ph type="body" sz="quarter" idx="16" hasCustomPrompt="1"/>
          </p:nvPr>
        </p:nvSpPr>
        <p:spPr>
          <a:xfrm>
            <a:off x="515938" y="3588583"/>
            <a:ext cx="2772000" cy="2644287"/>
          </a:xfrm>
          <a:prstGeom prst="rect">
            <a:avLst/>
          </a:prstGeom>
        </p:spPr>
        <p:txBody>
          <a:bodyPr lIns="90000" tIns="72000" bIns="36000">
            <a:normAutofit/>
          </a:bodyPr>
          <a:lstStyle>
            <a:lvl1pPr marL="0" indent="0" algn="ctr">
              <a:lnSpc>
                <a:spcPct val="100000"/>
              </a:lnSpc>
              <a:spcBef>
                <a:spcPts val="400"/>
              </a:spcBef>
              <a:buNone/>
              <a:defRPr sz="1400" b="0">
                <a:solidFill>
                  <a:schemeClr val="tx1"/>
                </a:solidFill>
                <a:latin typeface="Roboto Light" panose="02000000000000000000" pitchFamily="2" charset="0"/>
                <a:ea typeface="Roboto Light" panose="02000000000000000000" pitchFamily="2" charset="0"/>
              </a:defRPr>
            </a:lvl1pPr>
          </a:lstStyle>
          <a:p>
            <a:pPr lvl="0"/>
            <a:r>
              <a:rPr lang="en-US" dirty="0"/>
              <a:t>Edit content</a:t>
            </a:r>
          </a:p>
        </p:txBody>
      </p:sp>
      <p:sp>
        <p:nvSpPr>
          <p:cNvPr id="11" name="Text Placeholder 28">
            <a:extLst>
              <a:ext uri="{FF2B5EF4-FFF2-40B4-BE49-F238E27FC236}">
                <a16:creationId xmlns:a16="http://schemas.microsoft.com/office/drawing/2014/main" id="{B11C6DAC-5904-4489-B87F-175C5DC07178}"/>
              </a:ext>
            </a:extLst>
          </p:cNvPr>
          <p:cNvSpPr>
            <a:spLocks noGrp="1"/>
          </p:cNvSpPr>
          <p:nvPr>
            <p:ph type="body" sz="quarter" idx="24" hasCustomPrompt="1"/>
          </p:nvPr>
        </p:nvSpPr>
        <p:spPr>
          <a:xfrm>
            <a:off x="3321086" y="3053143"/>
            <a:ext cx="2772000" cy="504000"/>
          </a:xfrm>
          <a:prstGeom prst="rect">
            <a:avLst/>
          </a:prstGeom>
        </p:spPr>
        <p:txBody>
          <a:bodyPr lIns="90000" tIns="46800" anchor="ctr">
            <a:normAutofit/>
          </a:bodyPr>
          <a:lstStyle>
            <a:lvl1pPr marL="0" indent="0" algn="ctr">
              <a:lnSpc>
                <a:spcPct val="100000"/>
              </a:lnSpc>
              <a:spcBef>
                <a:spcPts val="0"/>
              </a:spcBef>
              <a:buNone/>
              <a:defRPr sz="1600" b="1">
                <a:solidFill>
                  <a:schemeClr val="tx1"/>
                </a:solidFill>
                <a:latin typeface="Roboto" panose="02000000000000000000" pitchFamily="2" charset="0"/>
                <a:ea typeface="Roboto" panose="02000000000000000000" pitchFamily="2" charset="0"/>
              </a:defRPr>
            </a:lvl1pPr>
          </a:lstStyle>
          <a:p>
            <a:pPr lvl="0"/>
            <a:r>
              <a:rPr lang="en-US"/>
              <a:t>Edit Subtitle</a:t>
            </a:r>
          </a:p>
        </p:txBody>
      </p:sp>
      <p:sp>
        <p:nvSpPr>
          <p:cNvPr id="12" name="Text Placeholder 28">
            <a:extLst>
              <a:ext uri="{FF2B5EF4-FFF2-40B4-BE49-F238E27FC236}">
                <a16:creationId xmlns:a16="http://schemas.microsoft.com/office/drawing/2014/main" id="{97744A1E-3244-2F91-6CA5-8504B4E7DE5E}"/>
              </a:ext>
            </a:extLst>
          </p:cNvPr>
          <p:cNvSpPr>
            <a:spLocks noGrp="1"/>
          </p:cNvSpPr>
          <p:nvPr>
            <p:ph type="body" sz="quarter" idx="25" hasCustomPrompt="1"/>
          </p:nvPr>
        </p:nvSpPr>
        <p:spPr>
          <a:xfrm>
            <a:off x="3318377" y="3587750"/>
            <a:ext cx="2772000" cy="2644287"/>
          </a:xfrm>
          <a:prstGeom prst="rect">
            <a:avLst/>
          </a:prstGeom>
        </p:spPr>
        <p:txBody>
          <a:bodyPr lIns="90000" tIns="72000" bIns="36000">
            <a:normAutofit/>
          </a:bodyPr>
          <a:lstStyle>
            <a:lvl1pPr marL="0" indent="0" algn="ctr">
              <a:lnSpc>
                <a:spcPct val="100000"/>
              </a:lnSpc>
              <a:spcBef>
                <a:spcPts val="400"/>
              </a:spcBef>
              <a:buNone/>
              <a:defRPr sz="1400" b="0">
                <a:solidFill>
                  <a:schemeClr val="tx1"/>
                </a:solidFill>
                <a:latin typeface="Roboto Light" panose="02000000000000000000" pitchFamily="2" charset="0"/>
                <a:ea typeface="Roboto Light" panose="02000000000000000000" pitchFamily="2" charset="0"/>
              </a:defRPr>
            </a:lvl1pPr>
          </a:lstStyle>
          <a:p>
            <a:pPr lvl="0"/>
            <a:r>
              <a:rPr lang="en-US"/>
              <a:t>Edit content</a:t>
            </a:r>
          </a:p>
        </p:txBody>
      </p:sp>
      <p:sp>
        <p:nvSpPr>
          <p:cNvPr id="13" name="Text Placeholder 28">
            <a:extLst>
              <a:ext uri="{FF2B5EF4-FFF2-40B4-BE49-F238E27FC236}">
                <a16:creationId xmlns:a16="http://schemas.microsoft.com/office/drawing/2014/main" id="{30BE3998-3540-6E90-E7C4-0A7E39E57433}"/>
              </a:ext>
            </a:extLst>
          </p:cNvPr>
          <p:cNvSpPr>
            <a:spLocks noGrp="1"/>
          </p:cNvSpPr>
          <p:nvPr>
            <p:ph type="body" sz="quarter" idx="26" hasCustomPrompt="1"/>
          </p:nvPr>
        </p:nvSpPr>
        <p:spPr>
          <a:xfrm>
            <a:off x="6106433" y="3053143"/>
            <a:ext cx="2772000" cy="504000"/>
          </a:xfrm>
          <a:prstGeom prst="rect">
            <a:avLst/>
          </a:prstGeom>
        </p:spPr>
        <p:txBody>
          <a:bodyPr lIns="90000" tIns="46800" anchor="ctr">
            <a:normAutofit/>
          </a:bodyPr>
          <a:lstStyle>
            <a:lvl1pPr marL="0" indent="0" algn="ctr">
              <a:lnSpc>
                <a:spcPct val="100000"/>
              </a:lnSpc>
              <a:spcBef>
                <a:spcPts val="0"/>
              </a:spcBef>
              <a:buNone/>
              <a:defRPr sz="1600" b="1">
                <a:solidFill>
                  <a:schemeClr val="tx1"/>
                </a:solidFill>
                <a:latin typeface="Roboto" panose="02000000000000000000" pitchFamily="2" charset="0"/>
                <a:ea typeface="Roboto" panose="02000000000000000000" pitchFamily="2" charset="0"/>
              </a:defRPr>
            </a:lvl1pPr>
          </a:lstStyle>
          <a:p>
            <a:pPr lvl="0"/>
            <a:r>
              <a:rPr lang="en-US"/>
              <a:t>Edit Subtitle</a:t>
            </a:r>
          </a:p>
        </p:txBody>
      </p:sp>
      <p:sp>
        <p:nvSpPr>
          <p:cNvPr id="14" name="Text Placeholder 28">
            <a:extLst>
              <a:ext uri="{FF2B5EF4-FFF2-40B4-BE49-F238E27FC236}">
                <a16:creationId xmlns:a16="http://schemas.microsoft.com/office/drawing/2014/main" id="{93470360-DE49-EF5C-05F8-372FAC38C468}"/>
              </a:ext>
            </a:extLst>
          </p:cNvPr>
          <p:cNvSpPr>
            <a:spLocks noGrp="1"/>
          </p:cNvSpPr>
          <p:nvPr>
            <p:ph type="body" sz="quarter" idx="27" hasCustomPrompt="1"/>
          </p:nvPr>
        </p:nvSpPr>
        <p:spPr>
          <a:xfrm>
            <a:off x="6103724" y="3587750"/>
            <a:ext cx="2772000" cy="2644287"/>
          </a:xfrm>
          <a:prstGeom prst="rect">
            <a:avLst/>
          </a:prstGeom>
        </p:spPr>
        <p:txBody>
          <a:bodyPr lIns="90000" tIns="72000" bIns="36000">
            <a:normAutofit/>
          </a:bodyPr>
          <a:lstStyle>
            <a:lvl1pPr marL="0" indent="0" algn="ctr">
              <a:lnSpc>
                <a:spcPct val="100000"/>
              </a:lnSpc>
              <a:spcBef>
                <a:spcPts val="400"/>
              </a:spcBef>
              <a:buNone/>
              <a:defRPr sz="1400" b="0">
                <a:solidFill>
                  <a:schemeClr val="tx1"/>
                </a:solidFill>
                <a:latin typeface="Roboto Light" panose="02000000000000000000" pitchFamily="2" charset="0"/>
                <a:ea typeface="Roboto Light" panose="02000000000000000000" pitchFamily="2" charset="0"/>
              </a:defRPr>
            </a:lvl1pPr>
          </a:lstStyle>
          <a:p>
            <a:pPr lvl="0"/>
            <a:r>
              <a:rPr lang="en-US"/>
              <a:t>Edit content</a:t>
            </a:r>
          </a:p>
        </p:txBody>
      </p:sp>
      <p:sp>
        <p:nvSpPr>
          <p:cNvPr id="15" name="Text Placeholder 28">
            <a:extLst>
              <a:ext uri="{FF2B5EF4-FFF2-40B4-BE49-F238E27FC236}">
                <a16:creationId xmlns:a16="http://schemas.microsoft.com/office/drawing/2014/main" id="{7878B66F-3F51-94AE-6B34-1A1714845EEA}"/>
              </a:ext>
            </a:extLst>
          </p:cNvPr>
          <p:cNvSpPr>
            <a:spLocks noGrp="1"/>
          </p:cNvSpPr>
          <p:nvPr>
            <p:ph type="body" sz="quarter" idx="28" hasCustomPrompt="1"/>
          </p:nvPr>
        </p:nvSpPr>
        <p:spPr>
          <a:xfrm>
            <a:off x="8891486" y="3053143"/>
            <a:ext cx="2772000" cy="504000"/>
          </a:xfrm>
          <a:prstGeom prst="rect">
            <a:avLst/>
          </a:prstGeom>
        </p:spPr>
        <p:txBody>
          <a:bodyPr lIns="90000" tIns="46800" anchor="ctr">
            <a:normAutofit/>
          </a:bodyPr>
          <a:lstStyle>
            <a:lvl1pPr marL="0" indent="0" algn="ctr">
              <a:lnSpc>
                <a:spcPct val="100000"/>
              </a:lnSpc>
              <a:spcBef>
                <a:spcPts val="0"/>
              </a:spcBef>
              <a:buNone/>
              <a:defRPr sz="1600" b="1">
                <a:solidFill>
                  <a:schemeClr val="tx1"/>
                </a:solidFill>
                <a:latin typeface="Roboto" panose="02000000000000000000" pitchFamily="2" charset="0"/>
                <a:ea typeface="Roboto" panose="02000000000000000000" pitchFamily="2" charset="0"/>
              </a:defRPr>
            </a:lvl1pPr>
          </a:lstStyle>
          <a:p>
            <a:pPr lvl="0"/>
            <a:r>
              <a:rPr lang="en-US" dirty="0"/>
              <a:t>Edit Subtitle</a:t>
            </a:r>
          </a:p>
        </p:txBody>
      </p:sp>
      <p:sp>
        <p:nvSpPr>
          <p:cNvPr id="29" name="Text Placeholder 28">
            <a:extLst>
              <a:ext uri="{FF2B5EF4-FFF2-40B4-BE49-F238E27FC236}">
                <a16:creationId xmlns:a16="http://schemas.microsoft.com/office/drawing/2014/main" id="{32816B1D-7460-8F17-206A-A9935688EE1E}"/>
              </a:ext>
            </a:extLst>
          </p:cNvPr>
          <p:cNvSpPr>
            <a:spLocks noGrp="1"/>
          </p:cNvSpPr>
          <p:nvPr>
            <p:ph type="body" sz="quarter" idx="29" hasCustomPrompt="1"/>
          </p:nvPr>
        </p:nvSpPr>
        <p:spPr>
          <a:xfrm>
            <a:off x="8891613" y="3593001"/>
            <a:ext cx="2772000" cy="2644287"/>
          </a:xfrm>
          <a:prstGeom prst="rect">
            <a:avLst/>
          </a:prstGeom>
        </p:spPr>
        <p:txBody>
          <a:bodyPr lIns="90000" tIns="72000" bIns="36000">
            <a:normAutofit/>
          </a:bodyPr>
          <a:lstStyle>
            <a:lvl1pPr marL="0" indent="0" algn="ctr">
              <a:lnSpc>
                <a:spcPct val="100000"/>
              </a:lnSpc>
              <a:spcBef>
                <a:spcPts val="400"/>
              </a:spcBef>
              <a:buNone/>
              <a:defRPr sz="1400" b="0">
                <a:solidFill>
                  <a:schemeClr val="tx1"/>
                </a:solidFill>
                <a:latin typeface="Roboto Light" panose="02000000000000000000" pitchFamily="2" charset="0"/>
                <a:ea typeface="Roboto Light" panose="02000000000000000000" pitchFamily="2" charset="0"/>
              </a:defRPr>
            </a:lvl1pPr>
          </a:lstStyle>
          <a:p>
            <a:pPr lvl="0"/>
            <a:r>
              <a:rPr lang="en-US"/>
              <a:t>Edit content</a:t>
            </a:r>
          </a:p>
        </p:txBody>
      </p:sp>
      <p:sp>
        <p:nvSpPr>
          <p:cNvPr id="34" name="Text Placeholder 18">
            <a:extLst>
              <a:ext uri="{FF2B5EF4-FFF2-40B4-BE49-F238E27FC236}">
                <a16:creationId xmlns:a16="http://schemas.microsoft.com/office/drawing/2014/main" id="{E57CE498-D91D-76DF-C90F-B2481CF0B02A}"/>
              </a:ext>
            </a:extLst>
          </p:cNvPr>
          <p:cNvSpPr>
            <a:spLocks noGrp="1"/>
          </p:cNvSpPr>
          <p:nvPr>
            <p:ph type="body" sz="quarter" idx="30" hasCustomPrompt="1"/>
          </p:nvPr>
        </p:nvSpPr>
        <p:spPr>
          <a:xfrm>
            <a:off x="515938" y="333201"/>
            <a:ext cx="8499874" cy="390909"/>
          </a:xfrm>
          <a:prstGeom prst="rect">
            <a:avLst/>
          </a:prstGeom>
        </p:spPr>
        <p:txBody>
          <a:bodyPr lIns="0" anchor="ctr"/>
          <a:lstStyle>
            <a:lvl1pPr marL="0" indent="0">
              <a:buNone/>
              <a:defRPr sz="2400">
                <a:latin typeface="+mj-lt"/>
              </a:defRPr>
            </a:lvl1pPr>
          </a:lstStyle>
          <a:p>
            <a:r>
              <a:rPr lang="en-US"/>
              <a:t>Edit Title</a:t>
            </a:r>
          </a:p>
        </p:txBody>
      </p:sp>
      <p:pic>
        <p:nvPicPr>
          <p:cNvPr id="2" name="Graphic 1">
            <a:extLst>
              <a:ext uri="{FF2B5EF4-FFF2-40B4-BE49-F238E27FC236}">
                <a16:creationId xmlns:a16="http://schemas.microsoft.com/office/drawing/2014/main" id="{67043F0F-C463-A967-8604-36E3C20030D3}"/>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09100" y="306773"/>
            <a:ext cx="1466963" cy="378000"/>
          </a:xfrm>
          <a:prstGeom prst="rect">
            <a:avLst/>
          </a:prstGeom>
        </p:spPr>
      </p:pic>
      <p:cxnSp>
        <p:nvCxnSpPr>
          <p:cNvPr id="7" name="Straight Connector 6">
            <a:extLst>
              <a:ext uri="{FF2B5EF4-FFF2-40B4-BE49-F238E27FC236}">
                <a16:creationId xmlns:a16="http://schemas.microsoft.com/office/drawing/2014/main" id="{EB774C69-E7B1-1916-72EE-07042BA644FB}"/>
              </a:ext>
            </a:extLst>
          </p:cNvPr>
          <p:cNvCxnSpPr>
            <a:cxnSpLocks/>
          </p:cNvCxnSpPr>
          <p:nvPr userDrawn="1"/>
        </p:nvCxnSpPr>
        <p:spPr>
          <a:xfrm>
            <a:off x="508528" y="761298"/>
            <a:ext cx="3501684" cy="0"/>
          </a:xfrm>
          <a:prstGeom prst="line">
            <a:avLst/>
          </a:prstGeom>
          <a:ln w="34925" cap="flat">
            <a:gradFill>
              <a:gsLst>
                <a:gs pos="50000">
                  <a:srgbClr val="0B4C88"/>
                </a:gs>
                <a:gs pos="100000">
                  <a:schemeClr val="bg1"/>
                </a:gs>
              </a:gsLst>
              <a:lin ang="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176445"/>
      </p:ext>
    </p:extLst>
  </p:cSld>
  <p:clrMapOvr>
    <a:masterClrMapping/>
  </p:clrMapOvr>
  <p:extLst>
    <p:ext uri="{DCECCB84-F9BA-43D5-87BE-67443E8EF086}">
      <p15:sldGuideLst xmlns:p15="http://schemas.microsoft.com/office/powerpoint/2012/main">
        <p15:guide id="2" pos="3840">
          <p15:clr>
            <a:srgbClr val="FBAE40"/>
          </p15:clr>
        </p15:guide>
        <p15:guide id="3" orient="horz" pos="3929">
          <p15:clr>
            <a:srgbClr val="FBAE40"/>
          </p15:clr>
        </p15:guide>
        <p15:guide id="4" orient="horz" pos="391">
          <p15:clr>
            <a:srgbClr val="FBAE40"/>
          </p15:clr>
        </p15:guide>
        <p15:guide id="5" pos="325">
          <p15:clr>
            <a:srgbClr val="FBAE40"/>
          </p15:clr>
        </p15:guide>
        <p15:guide id="6" pos="7355">
          <p15:clr>
            <a:srgbClr val="FBAE40"/>
          </p15:clr>
        </p15:guide>
        <p15:guide id="9" orient="horz" pos="663">
          <p15:clr>
            <a:srgbClr val="FBAE40"/>
          </p15:clr>
        </p15:guide>
        <p15:guide id="10"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D76D-BB56-F78A-4597-9D9E46B4D8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713DB2-2CD5-3D2C-8578-0E6278503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E42855-8462-8114-4EC8-CE5031CC59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FA65E-7D49-29A2-C4A8-DB27FD9C98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5BECF9-B6D9-4666-BDF6-2E48624091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0A23-8990-DB7A-2D66-7D007E67E64B}"/>
              </a:ext>
            </a:extLst>
          </p:cNvPr>
          <p:cNvSpPr>
            <a:spLocks noGrp="1"/>
          </p:cNvSpPr>
          <p:nvPr>
            <p:ph type="dt" sz="half" idx="10"/>
          </p:nvPr>
        </p:nvSpPr>
        <p:spPr/>
        <p:txBody>
          <a:bodyPr/>
          <a:lstStyle/>
          <a:p>
            <a:fld id="{7B60D52D-F6EF-4549-BFA3-BA4DA53E5B91}" type="datetime1">
              <a:rPr lang="en-US" smtClean="0"/>
              <a:t>9/28/2023</a:t>
            </a:fld>
            <a:endParaRPr lang="en-US" dirty="0"/>
          </a:p>
        </p:txBody>
      </p:sp>
      <p:sp>
        <p:nvSpPr>
          <p:cNvPr id="8" name="Footer Placeholder 7">
            <a:extLst>
              <a:ext uri="{FF2B5EF4-FFF2-40B4-BE49-F238E27FC236}">
                <a16:creationId xmlns:a16="http://schemas.microsoft.com/office/drawing/2014/main" id="{EBF83EE8-1EC6-16AA-1796-108C747FDC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ECD5E2-68AE-B87A-1D39-2932D98B2ABE}"/>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1789425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C543-69B4-65A3-1475-3675F3480F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025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C543-69B4-65A3-1475-3675F3480F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7224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742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agexFooterx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9284855" y="6485374"/>
            <a:ext cx="2743200" cy="365125"/>
          </a:xfrm>
        </p:spPr>
        <p:txBody>
          <a:bodyPr/>
          <a:lstStyle>
            <a:lvl1pPr>
              <a:defRPr sz="1400" b="1">
                <a:solidFill>
                  <a:srgbClr val="002E5F"/>
                </a:solidFill>
              </a:defRPr>
            </a:lvl1pPr>
          </a:lstStyle>
          <a:p>
            <a:fld id="{A8F5FEE7-D4F8-4760-9D8E-8C61622B4A0C}" type="slidenum">
              <a:rPr lang="en-US" smtClean="0"/>
              <a:pPr/>
              <a:t>‹#›</a:t>
            </a:fld>
            <a:endParaRPr lang="en-US" dirty="0"/>
          </a:p>
        </p:txBody>
      </p:sp>
      <p:sp>
        <p:nvSpPr>
          <p:cNvPr id="7"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4097283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gexFooter">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9284855" y="6485374"/>
            <a:ext cx="2743200" cy="365125"/>
          </a:xfrm>
        </p:spPr>
        <p:txBody>
          <a:bodyPr/>
          <a:lstStyle>
            <a:lvl1pPr>
              <a:defRPr sz="1400" b="1">
                <a:solidFill>
                  <a:srgbClr val="002E5F"/>
                </a:solidFill>
              </a:defRPr>
            </a:lvl1pPr>
          </a:lstStyle>
          <a:p>
            <a:fld id="{A8F5FEE7-D4F8-4760-9D8E-8C61622B4A0C}" type="slidenum">
              <a:rPr lang="en-US" smtClean="0"/>
              <a:pPr/>
              <a:t>‹#›</a:t>
            </a:fld>
            <a:endParaRPr lang="en-US" dirty="0"/>
          </a:p>
        </p:txBody>
      </p:sp>
      <p:sp>
        <p:nvSpPr>
          <p:cNvPr id="3"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4068239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596658" y="871467"/>
            <a:ext cx="10959238" cy="5201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sp>
        <p:nvSpPr>
          <p:cNvPr id="13" name="Slide Number Placeholder 4"/>
          <p:cNvSpPr>
            <a:spLocks noGrp="1"/>
          </p:cNvSpPr>
          <p:nvPr>
            <p:ph type="sldNum" sz="quarter" idx="12"/>
          </p:nvPr>
        </p:nvSpPr>
        <p:spPr>
          <a:xfrm>
            <a:off x="9284855" y="6485374"/>
            <a:ext cx="2743200" cy="365125"/>
          </a:xfrm>
        </p:spPr>
        <p:txBody>
          <a:bodyPr/>
          <a:lstStyle>
            <a:lvl1pPr>
              <a:defRPr sz="1400" b="1">
                <a:solidFill>
                  <a:srgbClr val="002E5F"/>
                </a:solidFill>
              </a:defRPr>
            </a:lvl1pPr>
          </a:lstStyle>
          <a:p>
            <a:fld id="{A8F5FEE7-D4F8-4760-9D8E-8C61622B4A0C}" type="slidenum">
              <a:rPr lang="en-US" smtClean="0"/>
              <a:pPr/>
              <a:t>‹#›</a:t>
            </a:fld>
            <a:endParaRPr lang="en-US" dirty="0"/>
          </a:p>
        </p:txBody>
      </p:sp>
    </p:spTree>
    <p:extLst>
      <p:ext uri="{BB962C8B-B14F-4D97-AF65-F5344CB8AC3E}">
        <p14:creationId xmlns:p14="http://schemas.microsoft.com/office/powerpoint/2010/main" val="2718861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Content Placeholder 2"/>
          <p:cNvSpPr>
            <a:spLocks noGrp="1"/>
          </p:cNvSpPr>
          <p:nvPr>
            <p:ph idx="10"/>
          </p:nvPr>
        </p:nvSpPr>
        <p:spPr>
          <a:xfrm>
            <a:off x="271670" y="245710"/>
            <a:ext cx="11648661" cy="6334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a:xfrm>
            <a:off x="1371600" y="2992581"/>
            <a:ext cx="9144000" cy="1936813"/>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1600" y="5021470"/>
            <a:ext cx="9144000" cy="728166"/>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8596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p>
        </p:txBody>
      </p:sp>
      <p:sp>
        <p:nvSpPr>
          <p:cNvPr id="3" name="Content Placeholder 2"/>
          <p:cNvSpPr>
            <a:spLocks noGrp="1"/>
          </p:cNvSpPr>
          <p:nvPr>
            <p:ph idx="1"/>
          </p:nvPr>
        </p:nvSpPr>
        <p:spPr>
          <a:xfrm>
            <a:off x="596658" y="871467"/>
            <a:ext cx="10959238" cy="5201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0420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
        <p:nvSpPr>
          <p:cNvPr id="9"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1096"/>
            <a:ext cx="530398" cy="652329"/>
          </a:xfrm>
          <a:prstGeom prst="rect">
            <a:avLst/>
          </a:prstGeom>
        </p:spPr>
      </p:pic>
    </p:spTree>
    <p:extLst>
      <p:ext uri="{BB962C8B-B14F-4D97-AF65-F5344CB8AC3E}">
        <p14:creationId xmlns:p14="http://schemas.microsoft.com/office/powerpoint/2010/main" val="2906009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p>
        </p:txBody>
      </p:sp>
      <p:sp>
        <p:nvSpPr>
          <p:cNvPr id="3" name="Content Placeholder 2"/>
          <p:cNvSpPr>
            <a:spLocks noGrp="1"/>
          </p:cNvSpPr>
          <p:nvPr>
            <p:ph idx="1"/>
          </p:nvPr>
        </p:nvSpPr>
        <p:spPr>
          <a:xfrm>
            <a:off x="596658" y="871467"/>
            <a:ext cx="10959238" cy="5201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1096"/>
            <a:ext cx="530398" cy="652329"/>
          </a:xfrm>
          <a:prstGeom prst="rect">
            <a:avLst/>
          </a:prstGeom>
        </p:spPr>
      </p:pic>
    </p:spTree>
    <p:extLst>
      <p:ext uri="{BB962C8B-B14F-4D97-AF65-F5344CB8AC3E}">
        <p14:creationId xmlns:p14="http://schemas.microsoft.com/office/powerpoint/2010/main" val="11981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E5483-8198-A241-8DF2-DA54096A8A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C0906B-20A9-1A27-D5E0-33DC61BCAF11}"/>
              </a:ext>
            </a:extLst>
          </p:cNvPr>
          <p:cNvSpPr>
            <a:spLocks noGrp="1"/>
          </p:cNvSpPr>
          <p:nvPr>
            <p:ph type="dt" sz="half" idx="10"/>
          </p:nvPr>
        </p:nvSpPr>
        <p:spPr/>
        <p:txBody>
          <a:bodyPr/>
          <a:lstStyle/>
          <a:p>
            <a:fld id="{78427060-5B81-4750-96F6-12A44ECA3C97}" type="datetime1">
              <a:rPr lang="en-US" smtClean="0"/>
              <a:t>9/28/2023</a:t>
            </a:fld>
            <a:endParaRPr lang="en-US" dirty="0"/>
          </a:p>
        </p:txBody>
      </p:sp>
      <p:sp>
        <p:nvSpPr>
          <p:cNvPr id="4" name="Footer Placeholder 3">
            <a:extLst>
              <a:ext uri="{FF2B5EF4-FFF2-40B4-BE49-F238E27FC236}">
                <a16:creationId xmlns:a16="http://schemas.microsoft.com/office/drawing/2014/main" id="{D11C1760-57AD-E802-CF10-ED724CEBF5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704C629-BB95-B7F4-B55C-E078688C835E}"/>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31965463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2" name="Flowchart: Process 11"/>
          <p:cNvSpPr/>
          <p:nvPr/>
        </p:nvSpPr>
        <p:spPr>
          <a:xfrm>
            <a:off x="192157" y="901148"/>
            <a:ext cx="8620539" cy="5022573"/>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9"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1096"/>
            <a:ext cx="530398" cy="652329"/>
          </a:xfrm>
          <a:prstGeom prst="rect">
            <a:avLst/>
          </a:prstGeom>
        </p:spPr>
      </p:pic>
      <p:sp>
        <p:nvSpPr>
          <p:cNvPr id="13" name="Content Placeholder 2"/>
          <p:cNvSpPr>
            <a:spLocks noGrp="1"/>
          </p:cNvSpPr>
          <p:nvPr>
            <p:ph idx="10"/>
          </p:nvPr>
        </p:nvSpPr>
        <p:spPr>
          <a:xfrm>
            <a:off x="5989983" y="1046922"/>
            <a:ext cx="5930348" cy="4706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lowchart: Process 13"/>
          <p:cNvSpPr/>
          <p:nvPr/>
        </p:nvSpPr>
        <p:spPr>
          <a:xfrm>
            <a:off x="5831726" y="2756453"/>
            <a:ext cx="316513" cy="1373256"/>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683574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 Placeholder 2"/>
          <p:cNvSpPr>
            <a:spLocks noGrp="1"/>
          </p:cNvSpPr>
          <p:nvPr>
            <p:ph idx="1"/>
          </p:nvPr>
        </p:nvSpPr>
        <p:spPr>
          <a:xfrm>
            <a:off x="997226" y="3152568"/>
            <a:ext cx="4409661" cy="3066014"/>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0"/>
          </p:nvPr>
        </p:nvSpPr>
        <p:spPr>
          <a:xfrm>
            <a:off x="7553739" y="-13252"/>
            <a:ext cx="4638261" cy="68712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Placeholder 1"/>
          <p:cNvSpPr>
            <a:spLocks noGrp="1"/>
          </p:cNvSpPr>
          <p:nvPr>
            <p:ph type="title"/>
          </p:nvPr>
        </p:nvSpPr>
        <p:spPr>
          <a:xfrm>
            <a:off x="997226" y="1827005"/>
            <a:ext cx="4409661" cy="132556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US" dirty="0"/>
          </a:p>
        </p:txBody>
      </p:sp>
      <p:sp>
        <p:nvSpPr>
          <p:cNvPr id="16" name="Flowchart: Process 15"/>
          <p:cNvSpPr/>
          <p:nvPr/>
        </p:nvSpPr>
        <p:spPr>
          <a:xfrm>
            <a:off x="5406887" y="1050234"/>
            <a:ext cx="3617870" cy="4770783"/>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45373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Content Placeholder 2"/>
          <p:cNvSpPr>
            <a:spLocks noGrp="1"/>
          </p:cNvSpPr>
          <p:nvPr>
            <p:ph idx="10"/>
          </p:nvPr>
        </p:nvSpPr>
        <p:spPr>
          <a:xfrm>
            <a:off x="4982817" y="798443"/>
            <a:ext cx="6414053" cy="5284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lowchart: Process 15"/>
          <p:cNvSpPr/>
          <p:nvPr/>
        </p:nvSpPr>
        <p:spPr>
          <a:xfrm>
            <a:off x="848138" y="798443"/>
            <a:ext cx="3909392" cy="5284305"/>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06821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10646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Process 15"/>
          <p:cNvSpPr/>
          <p:nvPr/>
        </p:nvSpPr>
        <p:spPr>
          <a:xfrm>
            <a:off x="848137" y="798443"/>
            <a:ext cx="5181601" cy="5284305"/>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3557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Process 15"/>
          <p:cNvSpPr/>
          <p:nvPr/>
        </p:nvSpPr>
        <p:spPr>
          <a:xfrm>
            <a:off x="848137" y="798443"/>
            <a:ext cx="6242474" cy="5284305"/>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55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12" name="Flowchart: Process 11"/>
          <p:cNvSpPr/>
          <p:nvPr/>
        </p:nvSpPr>
        <p:spPr>
          <a:xfrm>
            <a:off x="1" y="0"/>
            <a:ext cx="4002155" cy="6871252"/>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Content Placeholder 2"/>
          <p:cNvSpPr>
            <a:spLocks noGrp="1"/>
          </p:cNvSpPr>
          <p:nvPr>
            <p:ph idx="10"/>
          </p:nvPr>
        </p:nvSpPr>
        <p:spPr>
          <a:xfrm>
            <a:off x="6148239" y="-13252"/>
            <a:ext cx="6043761" cy="32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1"/>
          </p:nvPr>
        </p:nvSpPr>
        <p:spPr>
          <a:xfrm>
            <a:off x="6148239" y="3750365"/>
            <a:ext cx="6043761" cy="3107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1252330" y="0"/>
            <a:ext cx="0" cy="68712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rot="16200000">
            <a:off x="-262668" y="2936869"/>
            <a:ext cx="3029997" cy="646331"/>
          </a:xfrm>
          <a:prstGeom prst="rect">
            <a:avLst/>
          </a:prstGeom>
          <a:solidFill>
            <a:srgbClr val="002E5E"/>
          </a:solidFill>
        </p:spPr>
        <p:txBody>
          <a:bodyPr wrap="none" rtlCol="0">
            <a:spAutoFit/>
          </a:bodyPr>
          <a:lstStyle/>
          <a:p>
            <a:r>
              <a:rPr lang="en-US" sz="3600" b="1" dirty="0">
                <a:solidFill>
                  <a:prstClr val="white"/>
                </a:solidFill>
                <a:latin typeface="Century Gothic" panose="020B0502020202020204" pitchFamily="34" charset="0"/>
              </a:rPr>
              <a:t>CONTACT US</a:t>
            </a:r>
          </a:p>
        </p:txBody>
      </p:sp>
      <p:sp>
        <p:nvSpPr>
          <p:cNvPr id="5" name="Flowchart: Process 4"/>
          <p:cNvSpPr/>
          <p:nvPr/>
        </p:nvSpPr>
        <p:spPr>
          <a:xfrm>
            <a:off x="2729948" y="490330"/>
            <a:ext cx="8998226" cy="5936974"/>
          </a:xfrm>
          <a:prstGeom prst="flowChartProcess">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lowchart: Process 10"/>
          <p:cNvSpPr/>
          <p:nvPr/>
        </p:nvSpPr>
        <p:spPr>
          <a:xfrm>
            <a:off x="1898662" y="1086678"/>
            <a:ext cx="3852808" cy="4770783"/>
          </a:xfrm>
          <a:prstGeom prst="flowChartProcess">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2" name="Picture 2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23"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4167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lowchart: Process 7"/>
          <p:cNvSpPr/>
          <p:nvPr/>
        </p:nvSpPr>
        <p:spPr>
          <a:xfrm>
            <a:off x="1" y="3405810"/>
            <a:ext cx="12191999" cy="3465442"/>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p:cNvSpPr>
            <a:spLocks noGrp="1"/>
          </p:cNvSpPr>
          <p:nvPr>
            <p:ph idx="10"/>
          </p:nvPr>
        </p:nvSpPr>
        <p:spPr>
          <a:xfrm>
            <a:off x="450575" y="1828800"/>
            <a:ext cx="11304104" cy="31871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p:cNvCxnSpPr/>
          <p:nvPr/>
        </p:nvCxnSpPr>
        <p:spPr>
          <a:xfrm>
            <a:off x="0" y="1338466"/>
            <a:ext cx="12192000" cy="0"/>
          </a:xfrm>
          <a:prstGeom prst="line">
            <a:avLst/>
          </a:prstGeom>
          <a:ln w="28575">
            <a:solidFill>
              <a:srgbClr val="D4A1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70137" y="920615"/>
            <a:ext cx="2695481" cy="769441"/>
          </a:xfrm>
          <a:prstGeom prst="rect">
            <a:avLst/>
          </a:prstGeom>
          <a:solidFill>
            <a:schemeClr val="bg1"/>
          </a:solidFill>
        </p:spPr>
        <p:txBody>
          <a:bodyPr wrap="none" rtlCol="0">
            <a:spAutoFit/>
          </a:bodyPr>
          <a:lstStyle/>
          <a:p>
            <a:r>
              <a:rPr lang="en-US" sz="4400" dirty="0">
                <a:solidFill>
                  <a:prstClr val="black"/>
                </a:solidFill>
                <a:latin typeface="Adobe Garamond Pro Bold" panose="02020702060506020403" pitchFamily="18" charset="0"/>
              </a:rPr>
              <a:t>Thank you</a:t>
            </a:r>
          </a:p>
        </p:txBody>
      </p:sp>
      <p:pic>
        <p:nvPicPr>
          <p:cNvPr id="16" name="Picture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72034" y="6174478"/>
            <a:ext cx="1119041" cy="390095"/>
          </a:xfrm>
          <a:prstGeom prst="rect">
            <a:avLst/>
          </a:prstGeom>
        </p:spPr>
      </p:pic>
      <p:cxnSp>
        <p:nvCxnSpPr>
          <p:cNvPr id="17" name="Straight Connector 16"/>
          <p:cNvCxnSpPr/>
          <p:nvPr/>
        </p:nvCxnSpPr>
        <p:spPr>
          <a:xfrm>
            <a:off x="10633804" y="6192105"/>
            <a:ext cx="0" cy="360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1670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Flowchart: Process 7"/>
          <p:cNvSpPr/>
          <p:nvPr/>
        </p:nvSpPr>
        <p:spPr>
          <a:xfrm>
            <a:off x="1" y="3405810"/>
            <a:ext cx="12191999" cy="3465442"/>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p:cNvSpPr>
            <a:spLocks noGrp="1"/>
          </p:cNvSpPr>
          <p:nvPr>
            <p:ph idx="10"/>
          </p:nvPr>
        </p:nvSpPr>
        <p:spPr>
          <a:xfrm>
            <a:off x="450575" y="1828800"/>
            <a:ext cx="11304104" cy="31871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72034" y="6174478"/>
            <a:ext cx="1119041" cy="390095"/>
          </a:xfrm>
          <a:prstGeom prst="rect">
            <a:avLst/>
          </a:prstGeom>
        </p:spPr>
      </p:pic>
      <p:cxnSp>
        <p:nvCxnSpPr>
          <p:cNvPr id="17" name="Straight Connector 16"/>
          <p:cNvCxnSpPr/>
          <p:nvPr/>
        </p:nvCxnSpPr>
        <p:spPr>
          <a:xfrm>
            <a:off x="10633804" y="6192105"/>
            <a:ext cx="0" cy="360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8079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D9641C-1FA0-48D5-8FFC-1568CDFA32FF}" type="datetimeFigureOut">
              <a:rPr lang="en-US" smtClean="0">
                <a:solidFill>
                  <a:prstClr val="black">
                    <a:tint val="75000"/>
                  </a:prstClr>
                </a:solidFill>
              </a:rPr>
              <a:pPr/>
              <a:t>9/28/2023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8F5FEE7-D4F8-4760-9D8E-8C61622B4A0C}" type="slidenum">
              <a:rPr lang="en-US" smtClean="0">
                <a:solidFill>
                  <a:prstClr val="black">
                    <a:tint val="75000"/>
                  </a:prstClr>
                </a:solidFill>
              </a:rPr>
              <a:pPr/>
              <a:t>‹#›</a:t>
            </a:fld>
            <a:endParaRPr lang="en-US" dirty="0">
              <a:solidFill>
                <a:prstClr val="black">
                  <a:tint val="75000"/>
                </a:prstClr>
              </a:solidFill>
            </a:endParaRPr>
          </a:p>
        </p:txBody>
      </p:sp>
      <p:sp>
        <p:nvSpPr>
          <p:cNvPr id="10" name="Slide Number Placeholder 4"/>
          <p:cNvSpPr txBox="1">
            <a:spLocks/>
          </p:cNvSpPr>
          <p:nvPr/>
        </p:nvSpPr>
        <p:spPr>
          <a:xfrm>
            <a:off x="9284855" y="64853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rgbClr val="002E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07F568-FF1B-492F-B062-0E2AFFB0C59E}" type="slidenum">
              <a:rPr lang="en-US" sz="1400" smtClean="0"/>
              <a:pPr/>
              <a:t>‹#›</a:t>
            </a:fld>
            <a:endParaRPr lang="en-US" sz="1400" dirty="0"/>
          </a:p>
        </p:txBody>
      </p:sp>
    </p:spTree>
    <p:extLst>
      <p:ext uri="{BB962C8B-B14F-4D97-AF65-F5344CB8AC3E}">
        <p14:creationId xmlns:p14="http://schemas.microsoft.com/office/powerpoint/2010/main" val="3540108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31B0E9-B563-4855-C1EC-0A10A90DABE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B0EC079-DCF6-44CE-9A8F-697A839556EE}"/>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156940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D9641C-1FA0-48D5-8FFC-1568CDFA32FF}"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4"/>
          <p:cNvSpPr>
            <a:spLocks noGrp="1"/>
          </p:cNvSpPr>
          <p:nvPr>
            <p:ph type="sldNum" sz="quarter" idx="12"/>
          </p:nvPr>
        </p:nvSpPr>
        <p:spPr>
          <a:xfrm>
            <a:off x="9284855" y="6485374"/>
            <a:ext cx="2743200" cy="365125"/>
          </a:xfrm>
        </p:spPr>
        <p:txBody>
          <a:bodyPr/>
          <a:lstStyle>
            <a:lvl1pPr>
              <a:defRPr sz="1400" b="1">
                <a:solidFill>
                  <a:srgbClr val="002E5F"/>
                </a:solidFill>
              </a:defRPr>
            </a:lvl1pPr>
          </a:lstStyle>
          <a:p>
            <a:fld id="{A8F5FEE7-D4F8-4760-9D8E-8C61622B4A0C}" type="slidenum">
              <a:rPr lang="en-US" smtClean="0"/>
              <a:pPr/>
              <a:t>‹#›</a:t>
            </a:fld>
            <a:endParaRPr lang="en-US" dirty="0"/>
          </a:p>
        </p:txBody>
      </p:sp>
    </p:spTree>
    <p:extLst>
      <p:ext uri="{BB962C8B-B14F-4D97-AF65-F5344CB8AC3E}">
        <p14:creationId xmlns:p14="http://schemas.microsoft.com/office/powerpoint/2010/main" val="283788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BEC5-7D5B-4174-BEB3-817AAED26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5055EC-C08B-413F-9239-8897B935A4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F7919E-ACFB-42CF-95A4-8CFEA8C890C4}"/>
              </a:ext>
            </a:extLst>
          </p:cNvPr>
          <p:cNvSpPr>
            <a:spLocks noGrp="1"/>
          </p:cNvSpPr>
          <p:nvPr>
            <p:ph type="dt" sz="half" idx="10"/>
          </p:nvPr>
        </p:nvSpPr>
        <p:spPr/>
        <p:txBody>
          <a:bodyPr/>
          <a:lstStyle/>
          <a:p>
            <a:fld id="{84322777-3275-4763-BC5D-7EBDFF511220}"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73B1751-6519-40D2-A9A4-510C2F837E8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0AAC4D4-F505-4952-9AC2-7033CD4511CF}"/>
              </a:ext>
            </a:extLst>
          </p:cNvPr>
          <p:cNvSpPr>
            <a:spLocks noGrp="1"/>
          </p:cNvSpPr>
          <p:nvPr>
            <p:ph type="sldNum" sz="quarter" idx="12"/>
          </p:nvPr>
        </p:nvSpPr>
        <p:spPr/>
        <p:txBody>
          <a:bodyPr/>
          <a:lstStyle/>
          <a:p>
            <a:fld id="{1A321C36-5756-4249-902B-47B93C56310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1366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043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gexFooterx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9284855" y="6485374"/>
            <a:ext cx="2743200" cy="365125"/>
          </a:xfrm>
        </p:spPr>
        <p:txBody>
          <a:bodyPr/>
          <a:lstStyle>
            <a:lvl1pPr>
              <a:defRPr sz="1400" b="1">
                <a:solidFill>
                  <a:srgbClr val="002E5F"/>
                </a:solidFill>
              </a:defRPr>
            </a:lvl1pPr>
          </a:lstStyle>
          <a:p>
            <a:fld id="{A8F5FEE7-D4F8-4760-9D8E-8C61622B4A0C}" type="slidenum">
              <a:rPr lang="en-US" smtClean="0"/>
              <a:pPr/>
              <a:t>‹#›</a:t>
            </a:fld>
            <a:endParaRPr lang="en-US" dirty="0"/>
          </a:p>
        </p:txBody>
      </p:sp>
      <p:sp>
        <p:nvSpPr>
          <p:cNvPr id="7"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36516437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agexFooter">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9284855" y="6485374"/>
            <a:ext cx="2743200" cy="365125"/>
          </a:xfrm>
        </p:spPr>
        <p:txBody>
          <a:bodyPr/>
          <a:lstStyle>
            <a:lvl1pPr>
              <a:defRPr sz="1400" b="1">
                <a:solidFill>
                  <a:srgbClr val="002E5F"/>
                </a:solidFill>
              </a:defRPr>
            </a:lvl1pPr>
          </a:lstStyle>
          <a:p>
            <a:fld id="{A8F5FEE7-D4F8-4760-9D8E-8C61622B4A0C}" type="slidenum">
              <a:rPr lang="en-US" smtClean="0"/>
              <a:pPr/>
              <a:t>‹#›</a:t>
            </a:fld>
            <a:endParaRPr lang="en-US" dirty="0"/>
          </a:p>
        </p:txBody>
      </p:sp>
      <p:sp>
        <p:nvSpPr>
          <p:cNvPr id="3"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spTree>
    <p:extLst>
      <p:ext uri="{BB962C8B-B14F-4D97-AF65-F5344CB8AC3E}">
        <p14:creationId xmlns:p14="http://schemas.microsoft.com/office/powerpoint/2010/main" val="17644110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596658" y="871467"/>
            <a:ext cx="10959238" cy="5201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sp>
        <p:nvSpPr>
          <p:cNvPr id="13" name="Slide Number Placeholder 4"/>
          <p:cNvSpPr>
            <a:spLocks noGrp="1"/>
          </p:cNvSpPr>
          <p:nvPr>
            <p:ph type="sldNum" sz="quarter" idx="12"/>
          </p:nvPr>
        </p:nvSpPr>
        <p:spPr>
          <a:xfrm>
            <a:off x="9284855" y="6485374"/>
            <a:ext cx="2743200" cy="365125"/>
          </a:xfrm>
        </p:spPr>
        <p:txBody>
          <a:bodyPr/>
          <a:lstStyle>
            <a:lvl1pPr>
              <a:defRPr sz="1400" b="1">
                <a:solidFill>
                  <a:srgbClr val="002E5F"/>
                </a:solidFill>
              </a:defRPr>
            </a:lvl1pPr>
          </a:lstStyle>
          <a:p>
            <a:fld id="{A8F5FEE7-D4F8-4760-9D8E-8C61622B4A0C}" type="slidenum">
              <a:rPr lang="en-US" smtClean="0"/>
              <a:pPr/>
              <a:t>‹#›</a:t>
            </a:fld>
            <a:endParaRPr lang="en-US" dirty="0"/>
          </a:p>
        </p:txBody>
      </p:sp>
    </p:spTree>
    <p:extLst>
      <p:ext uri="{BB962C8B-B14F-4D97-AF65-F5344CB8AC3E}">
        <p14:creationId xmlns:p14="http://schemas.microsoft.com/office/powerpoint/2010/main" val="2823920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Content Placeholder 2"/>
          <p:cNvSpPr>
            <a:spLocks noGrp="1"/>
          </p:cNvSpPr>
          <p:nvPr>
            <p:ph idx="10"/>
          </p:nvPr>
        </p:nvSpPr>
        <p:spPr>
          <a:xfrm>
            <a:off x="271670" y="245710"/>
            <a:ext cx="11648661" cy="6334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a:xfrm>
            <a:off x="1371600" y="2992581"/>
            <a:ext cx="9144000" cy="1936813"/>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1600" y="5021470"/>
            <a:ext cx="9144000" cy="728166"/>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61282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p>
        </p:txBody>
      </p:sp>
      <p:sp>
        <p:nvSpPr>
          <p:cNvPr id="3" name="Content Placeholder 2"/>
          <p:cNvSpPr>
            <a:spLocks noGrp="1"/>
          </p:cNvSpPr>
          <p:nvPr>
            <p:ph idx="1"/>
          </p:nvPr>
        </p:nvSpPr>
        <p:spPr>
          <a:xfrm>
            <a:off x="596658" y="871467"/>
            <a:ext cx="10959238" cy="5201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2167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
        <p:nvSpPr>
          <p:cNvPr id="9"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1096"/>
            <a:ext cx="530398" cy="652329"/>
          </a:xfrm>
          <a:prstGeom prst="rect">
            <a:avLst/>
          </a:prstGeom>
        </p:spPr>
      </p:pic>
    </p:spTree>
    <p:extLst>
      <p:ext uri="{BB962C8B-B14F-4D97-AF65-F5344CB8AC3E}">
        <p14:creationId xmlns:p14="http://schemas.microsoft.com/office/powerpoint/2010/main" val="25769912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658" y="243110"/>
            <a:ext cx="11449568" cy="408300"/>
          </a:xfrm>
        </p:spPr>
        <p:txBody>
          <a:bodyPr>
            <a:noAutofit/>
          </a:bodyPr>
          <a:lstStyle>
            <a:lvl1pPr>
              <a:defRPr sz="4000"/>
            </a:lvl1pPr>
          </a:lstStyle>
          <a:p>
            <a:r>
              <a:rPr lang="en-US"/>
              <a:t>Click to edit Master title style</a:t>
            </a:r>
          </a:p>
        </p:txBody>
      </p:sp>
      <p:sp>
        <p:nvSpPr>
          <p:cNvPr id="3" name="Content Placeholder 2"/>
          <p:cNvSpPr>
            <a:spLocks noGrp="1"/>
          </p:cNvSpPr>
          <p:nvPr>
            <p:ph idx="1"/>
          </p:nvPr>
        </p:nvSpPr>
        <p:spPr>
          <a:xfrm>
            <a:off x="596658" y="871467"/>
            <a:ext cx="10959238" cy="5201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1096"/>
            <a:ext cx="530398" cy="652329"/>
          </a:xfrm>
          <a:prstGeom prst="rect">
            <a:avLst/>
          </a:prstGeom>
        </p:spPr>
      </p:pic>
    </p:spTree>
    <p:extLst>
      <p:ext uri="{BB962C8B-B14F-4D97-AF65-F5344CB8AC3E}">
        <p14:creationId xmlns:p14="http://schemas.microsoft.com/office/powerpoint/2010/main" val="63088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CC26F-887D-F2A3-B3DA-2B4743839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62E32E-7138-41E5-69E1-AC85C294C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DCBC5-0F1E-BB09-A1F8-8685995C6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9FAC7-2F3B-6591-051E-E82D9BA83296}"/>
              </a:ext>
            </a:extLst>
          </p:cNvPr>
          <p:cNvSpPr>
            <a:spLocks noGrp="1"/>
          </p:cNvSpPr>
          <p:nvPr>
            <p:ph type="dt" sz="half" idx="10"/>
          </p:nvPr>
        </p:nvSpPr>
        <p:spPr/>
        <p:txBody>
          <a:bodyPr/>
          <a:lstStyle/>
          <a:p>
            <a:fld id="{D2B01539-D9AB-4BB4-8942-B89610EF9FFD}" type="datetime1">
              <a:rPr lang="en-US" smtClean="0"/>
              <a:t>9/28/2023</a:t>
            </a:fld>
            <a:endParaRPr lang="en-US" dirty="0"/>
          </a:p>
        </p:txBody>
      </p:sp>
      <p:sp>
        <p:nvSpPr>
          <p:cNvPr id="6" name="Footer Placeholder 5">
            <a:extLst>
              <a:ext uri="{FF2B5EF4-FFF2-40B4-BE49-F238E27FC236}">
                <a16:creationId xmlns:a16="http://schemas.microsoft.com/office/drawing/2014/main" id="{DFBA109B-82A5-4D57-7843-3375EB0B6E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FA26CD-BE69-C277-8392-6BD8AEEDA174}"/>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1487498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2" name="Flowchart: Process 11"/>
          <p:cNvSpPr/>
          <p:nvPr/>
        </p:nvSpPr>
        <p:spPr>
          <a:xfrm>
            <a:off x="192157" y="901148"/>
            <a:ext cx="8620539" cy="5022573"/>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Footer Placeholder 4"/>
          <p:cNvSpPr>
            <a:spLocks noGrp="1"/>
          </p:cNvSpPr>
          <p:nvPr>
            <p:ph type="ftr" sz="quarter" idx="11"/>
          </p:nvPr>
        </p:nvSpPr>
        <p:spPr>
          <a:xfrm>
            <a:off x="614799" y="6200291"/>
            <a:ext cx="4114800" cy="365125"/>
          </a:xfrm>
        </p:spPr>
        <p:txBody>
          <a:bodyPr/>
          <a:lstStyle>
            <a:lvl1pPr algn="l">
              <a:defRPr/>
            </a:lvl1pPr>
          </a:lstStyle>
          <a:p>
            <a:endParaRPr lang="en-US" dirty="0">
              <a:solidFill>
                <a:prstClr val="black">
                  <a:tint val="75000"/>
                </a:prstClr>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9"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1096"/>
            <a:ext cx="530398" cy="652329"/>
          </a:xfrm>
          <a:prstGeom prst="rect">
            <a:avLst/>
          </a:prstGeom>
        </p:spPr>
      </p:pic>
      <p:sp>
        <p:nvSpPr>
          <p:cNvPr id="13" name="Content Placeholder 2"/>
          <p:cNvSpPr>
            <a:spLocks noGrp="1"/>
          </p:cNvSpPr>
          <p:nvPr>
            <p:ph idx="10"/>
          </p:nvPr>
        </p:nvSpPr>
        <p:spPr>
          <a:xfrm>
            <a:off x="5989983" y="1046922"/>
            <a:ext cx="5930348" cy="4706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lowchart: Process 13"/>
          <p:cNvSpPr/>
          <p:nvPr/>
        </p:nvSpPr>
        <p:spPr>
          <a:xfrm>
            <a:off x="5831726" y="2756453"/>
            <a:ext cx="316513" cy="1373256"/>
          </a:xfrm>
          <a:prstGeom prst="flowChartProces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449546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 Placeholder 2"/>
          <p:cNvSpPr>
            <a:spLocks noGrp="1"/>
          </p:cNvSpPr>
          <p:nvPr>
            <p:ph idx="1"/>
          </p:nvPr>
        </p:nvSpPr>
        <p:spPr>
          <a:xfrm>
            <a:off x="997226" y="3152568"/>
            <a:ext cx="4409661" cy="3066014"/>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0"/>
          </p:nvPr>
        </p:nvSpPr>
        <p:spPr>
          <a:xfrm>
            <a:off x="7553739" y="-13252"/>
            <a:ext cx="4638261" cy="68712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Placeholder 1"/>
          <p:cNvSpPr>
            <a:spLocks noGrp="1"/>
          </p:cNvSpPr>
          <p:nvPr>
            <p:ph type="title"/>
          </p:nvPr>
        </p:nvSpPr>
        <p:spPr>
          <a:xfrm>
            <a:off x="997226" y="1827005"/>
            <a:ext cx="4409661" cy="132556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US" dirty="0"/>
          </a:p>
        </p:txBody>
      </p:sp>
      <p:sp>
        <p:nvSpPr>
          <p:cNvPr id="16" name="Flowchart: Process 15"/>
          <p:cNvSpPr/>
          <p:nvPr/>
        </p:nvSpPr>
        <p:spPr>
          <a:xfrm>
            <a:off x="5406887" y="1050234"/>
            <a:ext cx="3617870" cy="4770783"/>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975325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Content Placeholder 2"/>
          <p:cNvSpPr>
            <a:spLocks noGrp="1"/>
          </p:cNvSpPr>
          <p:nvPr>
            <p:ph idx="10"/>
          </p:nvPr>
        </p:nvSpPr>
        <p:spPr>
          <a:xfrm>
            <a:off x="4982817" y="798443"/>
            <a:ext cx="6414053" cy="5284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lowchart: Process 15"/>
          <p:cNvSpPr/>
          <p:nvPr/>
        </p:nvSpPr>
        <p:spPr>
          <a:xfrm>
            <a:off x="848138" y="798443"/>
            <a:ext cx="3909392" cy="5284305"/>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59962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8817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Process 15"/>
          <p:cNvSpPr/>
          <p:nvPr/>
        </p:nvSpPr>
        <p:spPr>
          <a:xfrm>
            <a:off x="848137" y="798443"/>
            <a:ext cx="5181601" cy="5284305"/>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6205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sp>
        <p:nvSpPr>
          <p:cNvPr id="9" name="Flowchart: Process 8"/>
          <p:cNvSpPr/>
          <p:nvPr/>
        </p:nvSpPr>
        <p:spPr>
          <a:xfrm>
            <a:off x="410817" y="394252"/>
            <a:ext cx="11370366" cy="6059557"/>
          </a:xfrm>
          <a:prstGeom prst="flowChartProcess">
            <a:avLst/>
          </a:prstGeom>
          <a:noFill/>
          <a:ln w="28575">
            <a:solidFill>
              <a:srgbClr val="D4A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Process 15"/>
          <p:cNvSpPr/>
          <p:nvPr/>
        </p:nvSpPr>
        <p:spPr>
          <a:xfrm>
            <a:off x="848137" y="798443"/>
            <a:ext cx="6242474" cy="5284305"/>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93882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12" name="Flowchart: Process 11"/>
          <p:cNvSpPr/>
          <p:nvPr/>
        </p:nvSpPr>
        <p:spPr>
          <a:xfrm>
            <a:off x="1" y="0"/>
            <a:ext cx="4002155" cy="6871252"/>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Content Placeholder 2"/>
          <p:cNvSpPr>
            <a:spLocks noGrp="1"/>
          </p:cNvSpPr>
          <p:nvPr>
            <p:ph idx="10"/>
          </p:nvPr>
        </p:nvSpPr>
        <p:spPr>
          <a:xfrm>
            <a:off x="6148239" y="-13252"/>
            <a:ext cx="6043761" cy="32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1"/>
          </p:nvPr>
        </p:nvSpPr>
        <p:spPr>
          <a:xfrm>
            <a:off x="6148239" y="3750365"/>
            <a:ext cx="6043761" cy="3107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a:xfrm>
            <a:off x="1252330" y="0"/>
            <a:ext cx="0" cy="68712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rot="16200000">
            <a:off x="-262668" y="2936869"/>
            <a:ext cx="3029997" cy="646331"/>
          </a:xfrm>
          <a:prstGeom prst="rect">
            <a:avLst/>
          </a:prstGeom>
          <a:solidFill>
            <a:srgbClr val="002E5E"/>
          </a:solidFill>
        </p:spPr>
        <p:txBody>
          <a:bodyPr wrap="none" rtlCol="0">
            <a:spAutoFit/>
          </a:bodyPr>
          <a:lstStyle/>
          <a:p>
            <a:r>
              <a:rPr lang="en-US" sz="3600" b="1" dirty="0">
                <a:solidFill>
                  <a:prstClr val="white"/>
                </a:solidFill>
                <a:latin typeface="Century Gothic" panose="020B0502020202020204" pitchFamily="34" charset="0"/>
              </a:rPr>
              <a:t>CONTACT US</a:t>
            </a:r>
          </a:p>
        </p:txBody>
      </p:sp>
      <p:sp>
        <p:nvSpPr>
          <p:cNvPr id="5" name="Flowchart: Process 4"/>
          <p:cNvSpPr/>
          <p:nvPr/>
        </p:nvSpPr>
        <p:spPr>
          <a:xfrm>
            <a:off x="2729948" y="490330"/>
            <a:ext cx="8998226" cy="5936974"/>
          </a:xfrm>
          <a:prstGeom prst="flowChartProcess">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lowchart: Process 10"/>
          <p:cNvSpPr/>
          <p:nvPr/>
        </p:nvSpPr>
        <p:spPr>
          <a:xfrm>
            <a:off x="1898662" y="1086678"/>
            <a:ext cx="3852808" cy="4770783"/>
          </a:xfrm>
          <a:prstGeom prst="flowChartProcess">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2" name="Picture 2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6589" y="6072607"/>
            <a:ext cx="2615411" cy="798645"/>
          </a:xfrm>
          <a:prstGeom prst="rect">
            <a:avLst/>
          </a:prstGeom>
        </p:spPr>
      </p:pic>
      <p:sp>
        <p:nvSpPr>
          <p:cNvPr id="23"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71885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lowchart: Process 7"/>
          <p:cNvSpPr/>
          <p:nvPr/>
        </p:nvSpPr>
        <p:spPr>
          <a:xfrm>
            <a:off x="1" y="3405810"/>
            <a:ext cx="12191999" cy="3465442"/>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p:cNvSpPr>
            <a:spLocks noGrp="1"/>
          </p:cNvSpPr>
          <p:nvPr>
            <p:ph idx="10"/>
          </p:nvPr>
        </p:nvSpPr>
        <p:spPr>
          <a:xfrm>
            <a:off x="450575" y="1828800"/>
            <a:ext cx="11304104" cy="31871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p:cNvCxnSpPr/>
          <p:nvPr/>
        </p:nvCxnSpPr>
        <p:spPr>
          <a:xfrm>
            <a:off x="0" y="1338466"/>
            <a:ext cx="12192000" cy="0"/>
          </a:xfrm>
          <a:prstGeom prst="line">
            <a:avLst/>
          </a:prstGeom>
          <a:ln w="28575">
            <a:solidFill>
              <a:srgbClr val="D4A1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70137" y="920615"/>
            <a:ext cx="2695481" cy="769441"/>
          </a:xfrm>
          <a:prstGeom prst="rect">
            <a:avLst/>
          </a:prstGeom>
          <a:solidFill>
            <a:schemeClr val="bg1"/>
          </a:solidFill>
        </p:spPr>
        <p:txBody>
          <a:bodyPr wrap="none" rtlCol="0">
            <a:spAutoFit/>
          </a:bodyPr>
          <a:lstStyle/>
          <a:p>
            <a:r>
              <a:rPr lang="en-US" sz="4400" dirty="0">
                <a:solidFill>
                  <a:prstClr val="black"/>
                </a:solidFill>
                <a:latin typeface="Adobe Garamond Pro Bold" panose="02020702060506020403" pitchFamily="18" charset="0"/>
              </a:rPr>
              <a:t>Thank you</a:t>
            </a:r>
          </a:p>
        </p:txBody>
      </p:sp>
      <p:pic>
        <p:nvPicPr>
          <p:cNvPr id="16" name="Picture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72034" y="6174478"/>
            <a:ext cx="1119041" cy="390095"/>
          </a:xfrm>
          <a:prstGeom prst="rect">
            <a:avLst/>
          </a:prstGeom>
        </p:spPr>
      </p:pic>
      <p:cxnSp>
        <p:nvCxnSpPr>
          <p:cNvPr id="17" name="Straight Connector 16"/>
          <p:cNvCxnSpPr/>
          <p:nvPr/>
        </p:nvCxnSpPr>
        <p:spPr>
          <a:xfrm>
            <a:off x="10633804" y="6192105"/>
            <a:ext cx="0" cy="360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6633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Flowchart: Process 7"/>
          <p:cNvSpPr/>
          <p:nvPr/>
        </p:nvSpPr>
        <p:spPr>
          <a:xfrm>
            <a:off x="1" y="3405810"/>
            <a:ext cx="12191999" cy="3465442"/>
          </a:xfrm>
          <a:prstGeom prst="flowChartProcess">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p:cNvSpPr>
            <a:spLocks noGrp="1"/>
          </p:cNvSpPr>
          <p:nvPr>
            <p:ph idx="10"/>
          </p:nvPr>
        </p:nvSpPr>
        <p:spPr>
          <a:xfrm>
            <a:off x="450575" y="1828800"/>
            <a:ext cx="11304104" cy="31871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72034" y="6174478"/>
            <a:ext cx="1119041" cy="390095"/>
          </a:xfrm>
          <a:prstGeom prst="rect">
            <a:avLst/>
          </a:prstGeom>
        </p:spPr>
      </p:pic>
      <p:cxnSp>
        <p:nvCxnSpPr>
          <p:cNvPr id="17" name="Straight Connector 16"/>
          <p:cNvCxnSpPr/>
          <p:nvPr/>
        </p:nvCxnSpPr>
        <p:spPr>
          <a:xfrm>
            <a:off x="10633804" y="6192105"/>
            <a:ext cx="0" cy="360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txBox="1">
            <a:spLocks/>
          </p:cNvSpPr>
          <p:nvPr/>
        </p:nvSpPr>
        <p:spPr>
          <a:xfrm>
            <a:off x="9780104" y="6200291"/>
            <a:ext cx="672548"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7158E6-D529-4E61-9E31-94916766267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987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D9641C-1FA0-48D5-8FFC-1568CDFA32FF}" type="datetimeFigureOut">
              <a:rPr lang="en-US" smtClean="0">
                <a:solidFill>
                  <a:prstClr val="black">
                    <a:tint val="75000"/>
                  </a:prstClr>
                </a:solidFill>
              </a:rPr>
              <a:pPr/>
              <a:t>9/28/2023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8F5FEE7-D4F8-4760-9D8E-8C61622B4A0C}" type="slidenum">
              <a:rPr lang="en-US" smtClean="0">
                <a:solidFill>
                  <a:prstClr val="black">
                    <a:tint val="75000"/>
                  </a:prstClr>
                </a:solidFill>
              </a:rPr>
              <a:pPr/>
              <a:t>‹#›</a:t>
            </a:fld>
            <a:endParaRPr lang="en-US" dirty="0">
              <a:solidFill>
                <a:prstClr val="black">
                  <a:tint val="75000"/>
                </a:prstClr>
              </a:solidFill>
            </a:endParaRPr>
          </a:p>
        </p:txBody>
      </p:sp>
      <p:sp>
        <p:nvSpPr>
          <p:cNvPr id="10" name="Slide Number Placeholder 4"/>
          <p:cNvSpPr txBox="1">
            <a:spLocks/>
          </p:cNvSpPr>
          <p:nvPr/>
        </p:nvSpPr>
        <p:spPr>
          <a:xfrm>
            <a:off x="9284855" y="64853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rgbClr val="002E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07F568-FF1B-492F-B062-0E2AFFB0C59E}" type="slidenum">
              <a:rPr lang="en-US" sz="1400" smtClean="0"/>
              <a:pPr/>
              <a:t>‹#›</a:t>
            </a:fld>
            <a:endParaRPr lang="en-US" sz="1400" dirty="0"/>
          </a:p>
        </p:txBody>
      </p:sp>
    </p:spTree>
    <p:extLst>
      <p:ext uri="{BB962C8B-B14F-4D97-AF65-F5344CB8AC3E}">
        <p14:creationId xmlns:p14="http://schemas.microsoft.com/office/powerpoint/2010/main" val="27905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33D7-3241-7BC6-97FC-AF8110457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D5653C-E8CE-57CE-95E5-04D56F3461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DCD68F5-39AA-7BA7-324A-163351402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0A187-6086-D96B-D0E9-EC39E0A3AF49}"/>
              </a:ext>
            </a:extLst>
          </p:cNvPr>
          <p:cNvSpPr>
            <a:spLocks noGrp="1"/>
          </p:cNvSpPr>
          <p:nvPr>
            <p:ph type="dt" sz="half" idx="10"/>
          </p:nvPr>
        </p:nvSpPr>
        <p:spPr/>
        <p:txBody>
          <a:bodyPr/>
          <a:lstStyle/>
          <a:p>
            <a:fld id="{75F6F2A1-F41C-4EC9-B724-92B273F097B0}" type="datetime1">
              <a:rPr lang="en-US" smtClean="0"/>
              <a:t>9/28/2023</a:t>
            </a:fld>
            <a:endParaRPr lang="en-US" dirty="0"/>
          </a:p>
        </p:txBody>
      </p:sp>
      <p:sp>
        <p:nvSpPr>
          <p:cNvPr id="6" name="Footer Placeholder 5">
            <a:extLst>
              <a:ext uri="{FF2B5EF4-FFF2-40B4-BE49-F238E27FC236}">
                <a16:creationId xmlns:a16="http://schemas.microsoft.com/office/drawing/2014/main" id="{46BB4B49-83DE-5037-07A2-AF7889214C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FE9BF0-4FCF-9803-CC90-372A4DAB2E24}"/>
              </a:ext>
            </a:extLst>
          </p:cNvPr>
          <p:cNvSpPr>
            <a:spLocks noGrp="1"/>
          </p:cNvSpPr>
          <p:nvPr>
            <p:ph type="sldNum" sz="quarter" idx="12"/>
          </p:nvPr>
        </p:nvSpPr>
        <p:spPr/>
        <p:txBody>
          <a:bodyPr/>
          <a:lstStyle/>
          <a:p>
            <a:fld id="{89FBE739-53FC-4C55-8FE7-42C0BABF3E1B}" type="slidenum">
              <a:rPr lang="en-US" smtClean="0"/>
              <a:t>‹#›</a:t>
            </a:fld>
            <a:endParaRPr lang="en-US" dirty="0"/>
          </a:p>
        </p:txBody>
      </p:sp>
    </p:spTree>
    <p:extLst>
      <p:ext uri="{BB962C8B-B14F-4D97-AF65-F5344CB8AC3E}">
        <p14:creationId xmlns:p14="http://schemas.microsoft.com/office/powerpoint/2010/main" val="16595604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D9641C-1FA0-48D5-8FFC-1568CDFA32FF}"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4"/>
          <p:cNvSpPr>
            <a:spLocks noGrp="1"/>
          </p:cNvSpPr>
          <p:nvPr>
            <p:ph type="sldNum" sz="quarter" idx="12"/>
          </p:nvPr>
        </p:nvSpPr>
        <p:spPr>
          <a:xfrm>
            <a:off x="9284855" y="6485374"/>
            <a:ext cx="2743200" cy="365125"/>
          </a:xfrm>
        </p:spPr>
        <p:txBody>
          <a:bodyPr/>
          <a:lstStyle>
            <a:lvl1pPr>
              <a:defRPr sz="1400" b="1">
                <a:solidFill>
                  <a:srgbClr val="002E5F"/>
                </a:solidFill>
              </a:defRPr>
            </a:lvl1pPr>
          </a:lstStyle>
          <a:p>
            <a:fld id="{A8F5FEE7-D4F8-4760-9D8E-8C61622B4A0C}" type="slidenum">
              <a:rPr lang="en-US" smtClean="0"/>
              <a:pPr/>
              <a:t>‹#›</a:t>
            </a:fld>
            <a:endParaRPr lang="en-US" dirty="0"/>
          </a:p>
        </p:txBody>
      </p:sp>
    </p:spTree>
    <p:extLst>
      <p:ext uri="{BB962C8B-B14F-4D97-AF65-F5344CB8AC3E}">
        <p14:creationId xmlns:p14="http://schemas.microsoft.com/office/powerpoint/2010/main" val="404389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0EAEF8-C69D-5167-727C-07514ED58495}"/>
              </a:ext>
            </a:extLst>
          </p:cNvPr>
          <p:cNvSpPr>
            <a:spLocks noGrp="1"/>
          </p:cNvSpPr>
          <p:nvPr>
            <p:ph type="title"/>
          </p:nvPr>
        </p:nvSpPr>
        <p:spPr>
          <a:xfrm>
            <a:off x="838200" y="365125"/>
            <a:ext cx="10515600" cy="82359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20A62BD-0596-6A9D-9A04-365C1A561145}"/>
              </a:ext>
            </a:extLst>
          </p:cNvPr>
          <p:cNvSpPr>
            <a:spLocks noGrp="1"/>
          </p:cNvSpPr>
          <p:nvPr>
            <p:ph type="body" idx="1"/>
          </p:nvPr>
        </p:nvSpPr>
        <p:spPr>
          <a:xfrm>
            <a:off x="838200" y="1364169"/>
            <a:ext cx="10515600" cy="46339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AB21C-F0ED-55B2-613B-8BEC903A1E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D7246-4E34-4DCA-B7FE-0175821A4CFD}" type="datetime1">
              <a:rPr lang="en-US" smtClean="0"/>
              <a:t>9/28/2023</a:t>
            </a:fld>
            <a:endParaRPr lang="en-US" dirty="0"/>
          </a:p>
        </p:txBody>
      </p:sp>
      <p:sp>
        <p:nvSpPr>
          <p:cNvPr id="5" name="Footer Placeholder 4">
            <a:extLst>
              <a:ext uri="{FF2B5EF4-FFF2-40B4-BE49-F238E27FC236}">
                <a16:creationId xmlns:a16="http://schemas.microsoft.com/office/drawing/2014/main" id="{F7C70EE6-A68A-B0A2-184D-99D3419F46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CAD9F92-F7AC-2BA7-161C-E27FA40FFD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7DC78-CD13-45F1-AFC9-97D3E1386B12}" type="slidenum">
              <a:rPr lang="en-US" smtClean="0"/>
              <a:pPr/>
              <a:t>‹#›</a:t>
            </a:fld>
            <a:endParaRPr lang="en-US" dirty="0"/>
          </a:p>
        </p:txBody>
      </p:sp>
      <p:cxnSp>
        <p:nvCxnSpPr>
          <p:cNvPr id="9" name="Straight Connector 8">
            <a:extLst>
              <a:ext uri="{FF2B5EF4-FFF2-40B4-BE49-F238E27FC236}">
                <a16:creationId xmlns:a16="http://schemas.microsoft.com/office/drawing/2014/main" id="{A4BDF5B7-D24C-D30E-4AF5-D6A652505EA0}"/>
              </a:ext>
            </a:extLst>
          </p:cNvPr>
          <p:cNvCxnSpPr>
            <a:cxnSpLocks/>
          </p:cNvCxnSpPr>
          <p:nvPr userDrawn="1"/>
        </p:nvCxnSpPr>
        <p:spPr>
          <a:xfrm>
            <a:off x="838200" y="1188720"/>
            <a:ext cx="11353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3D8AA9-2D04-5055-979D-02B2E5AEFD5F}"/>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571695" y="5960027"/>
            <a:ext cx="991056" cy="750725"/>
          </a:xfrm>
          <a:prstGeom prst="rect">
            <a:avLst/>
          </a:prstGeom>
          <a:solidFill>
            <a:schemeClr val="bg1"/>
          </a:solidFill>
        </p:spPr>
      </p:pic>
      <p:pic>
        <p:nvPicPr>
          <p:cNvPr id="11" name="Picture 10">
            <a:extLst>
              <a:ext uri="{FF2B5EF4-FFF2-40B4-BE49-F238E27FC236}">
                <a16:creationId xmlns:a16="http://schemas.microsoft.com/office/drawing/2014/main" id="{850795D5-E3EC-3C46-D775-D19C025C31B3}"/>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a:stretch/>
        </p:blipFill>
        <p:spPr>
          <a:xfrm>
            <a:off x="1772045" y="5960027"/>
            <a:ext cx="797793" cy="746382"/>
          </a:xfrm>
          <a:prstGeom prst="rect">
            <a:avLst/>
          </a:prstGeom>
          <a:solidFill>
            <a:schemeClr val="bg1"/>
          </a:solidFill>
        </p:spPr>
      </p:pic>
      <p:pic>
        <p:nvPicPr>
          <p:cNvPr id="12" name="Picture 11">
            <a:extLst>
              <a:ext uri="{FF2B5EF4-FFF2-40B4-BE49-F238E27FC236}">
                <a16:creationId xmlns:a16="http://schemas.microsoft.com/office/drawing/2014/main" id="{D215215F-EB55-F20E-8974-82EEDD936AC5}"/>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704919" y="5960027"/>
            <a:ext cx="1731695" cy="760989"/>
          </a:xfrm>
          <a:prstGeom prst="rect">
            <a:avLst/>
          </a:prstGeom>
          <a:solidFill>
            <a:schemeClr val="bg1"/>
          </a:solidFill>
        </p:spPr>
      </p:pic>
      <p:pic>
        <p:nvPicPr>
          <p:cNvPr id="15" name="Picture 14">
            <a:extLst>
              <a:ext uri="{FF2B5EF4-FFF2-40B4-BE49-F238E27FC236}">
                <a16:creationId xmlns:a16="http://schemas.microsoft.com/office/drawing/2014/main" id="{98C1D9C1-CF88-F3C4-D0C7-1D42D802AD21}"/>
              </a:ext>
            </a:extLst>
          </p:cNvPr>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795147" y="5960027"/>
            <a:ext cx="841817" cy="760989"/>
          </a:xfrm>
          <a:prstGeom prst="rect">
            <a:avLst/>
          </a:prstGeom>
          <a:solidFill>
            <a:schemeClr val="bg1"/>
          </a:solidFill>
        </p:spPr>
      </p:pic>
      <p:sp>
        <p:nvSpPr>
          <p:cNvPr id="18" name="Rectangle 17">
            <a:extLst>
              <a:ext uri="{FF2B5EF4-FFF2-40B4-BE49-F238E27FC236}">
                <a16:creationId xmlns:a16="http://schemas.microsoft.com/office/drawing/2014/main" id="{A0BB064D-7384-BAD6-1C1A-B569C85A0109}"/>
              </a:ext>
            </a:extLst>
          </p:cNvPr>
          <p:cNvSpPr/>
          <p:nvPr userDrawn="1"/>
        </p:nvSpPr>
        <p:spPr>
          <a:xfrm>
            <a:off x="339277" y="2062174"/>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69749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DE3BC-D93F-4046-95A3-E7F1D9E11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625D187-EBBB-F84C-87B0-D750583B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42F067-0220-1549-8FD8-505537FDD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0A0F664B-3C6F-7A4E-BDC6-F6A20FEEB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4B14AA79-FE57-2B44-AD02-705448D995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307394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DE3BC-D93F-4046-95A3-E7F1D9E11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625D187-EBBB-F84C-87B0-D750583B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42F067-0220-1549-8FD8-505537FDD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0A0F664B-3C6F-7A4E-BDC6-F6A20FEEB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4B14AA79-FE57-2B44-AD02-705448D995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9090511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DE3BC-D93F-4046-95A3-E7F1D9E11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625D187-EBBB-F84C-87B0-D750583B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42F067-0220-1549-8FD8-505537FDD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F07B89-A5A4-034A-84BB-03AED88B1C34}" type="datetimeFigureOut">
              <a:rPr lang="x-none" smtClean="0">
                <a:solidFill>
                  <a:prstClr val="black">
                    <a:tint val="75000"/>
                  </a:prstClr>
                </a:solidFill>
              </a:rPr>
              <a:pPr/>
              <a:t>9/28/2023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0A0F664B-3C6F-7A4E-BDC6-F6A20FEEB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4B14AA79-FE57-2B44-AD02-705448D995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D6C91-D1BA-DE48-AD58-AAF6FF62444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9183768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31" r:id="rId12"/>
    <p:sldLayoutId id="2147483832" r:id="rId13"/>
    <p:sldLayoutId id="2147483833" r:id="rId14"/>
    <p:sldLayoutId id="2147483834" r:id="rId15"/>
    <p:sldLayoutId id="2147483835" r:id="rId16"/>
    <p:sldLayoutId id="2147483836" r:id="rId17"/>
    <p:sldLayoutId id="214748383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9641C-1FA0-48D5-8FFC-1568CDFA32FF}"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5FEE7-D4F8-4760-9D8E-8C61622B4A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79841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9641C-1FA0-48D5-8FFC-1568CDFA32FF}"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5FEE7-D4F8-4760-9D8E-8C61622B4A0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174027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3" r:id="rId13"/>
    <p:sldLayoutId id="2147483824" r:id="rId14"/>
    <p:sldLayoutId id="2147483825" r:id="rId15"/>
    <p:sldLayoutId id="2147483826" r:id="rId16"/>
    <p:sldLayoutId id="2147483827" r:id="rId17"/>
    <p:sldLayoutId id="2147483828" r:id="rId18"/>
    <p:sldLayoutId id="214748382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Treaty_of_Amity_and_Economic_Relations_(Thailand%E2%80%93United_States)" TargetMode="External"/><Relationship Id="rId2" Type="http://schemas.openxmlformats.org/officeDocument/2006/relationships/hyperlink" Target="https://th.usembassy.gov/wp-content/uploads/sites/90/Treaty-of-Amity-and-Commerce-between-Siam-and-the-United-States-1833.pdf" TargetMode="External"/><Relationship Id="rId1" Type="http://schemas.openxmlformats.org/officeDocument/2006/relationships/slideLayout" Target="../slideLayouts/slideLayout2.xml"/><Relationship Id="rId4" Type="http://schemas.openxmlformats.org/officeDocument/2006/relationships/hyperlink" Target="https://www.boi.go.th/en/index/"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emf"/><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51.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45.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49.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2.wdp"/><Relationship Id="rId7" Type="http://schemas.openxmlformats.org/officeDocument/2006/relationships/image" Target="../media/image65.jpeg"/><Relationship Id="rId2" Type="http://schemas.openxmlformats.org/officeDocument/2006/relationships/image" Target="../media/image62.png"/><Relationship Id="rId1" Type="http://schemas.openxmlformats.org/officeDocument/2006/relationships/slideLayout" Target="../slideLayouts/slideLayout45.xml"/><Relationship Id="rId6" Type="http://schemas.openxmlformats.org/officeDocument/2006/relationships/image" Target="../media/image64.pn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63.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image" Target="../media/image13.png"/><Relationship Id="rId7" Type="http://schemas.microsoft.com/office/2007/relationships/hdphoto" Target="../media/hdphoto5.wdp"/><Relationship Id="rId12"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75.png"/><Relationship Id="rId10" Type="http://schemas.openxmlformats.org/officeDocument/2006/relationships/image" Target="../media/image71.png"/><Relationship Id="rId4" Type="http://schemas.openxmlformats.org/officeDocument/2006/relationships/image" Target="../media/image14.png"/><Relationship Id="rId9" Type="http://schemas.microsoft.com/office/2007/relationships/hdphoto" Target="../media/hdphoto6.wdp"/><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image" Target="../media/image76.png"/><Relationship Id="rId5" Type="http://schemas.openxmlformats.org/officeDocument/2006/relationships/image" Target="../media/image68.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3.png"/><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slideLayout" Target="../slideLayouts/slideLayout46.xml"/><Relationship Id="rId7" Type="http://schemas.openxmlformats.org/officeDocument/2006/relationships/image" Target="../media/image8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3.jpeg"/><Relationship Id="rId11" Type="http://schemas.openxmlformats.org/officeDocument/2006/relationships/image" Target="../media/image88.tiff"/><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notesSlide" Target="../notesSlides/notesSlide3.xml"/><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5" Type="http://schemas.openxmlformats.org/officeDocument/2006/relationships/image" Target="../media/image101.jpe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4.xml"/><Relationship Id="rId6" Type="http://schemas.openxmlformats.org/officeDocument/2006/relationships/image" Target="../media/image102.png"/><Relationship Id="rId5" Type="http://schemas.openxmlformats.org/officeDocument/2006/relationships/image" Target="../media/image68.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09.png"/><Relationship Id="rId4" Type="http://schemas.openxmlformats.org/officeDocument/2006/relationships/image" Target="../media/image105.jpeg"/><Relationship Id="rId9" Type="http://schemas.openxmlformats.org/officeDocument/2006/relationships/image" Target="../media/image9.sv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48.xml"/><Relationship Id="rId6" Type="http://schemas.openxmlformats.org/officeDocument/2006/relationships/image" Target="../media/image114.pn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s>
</file>

<file path=ppt/slides/_rels/slide32.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hdphoto" Target="../media/hdphoto10.wdp"/><Relationship Id="rId7" Type="http://schemas.openxmlformats.org/officeDocument/2006/relationships/image" Target="../media/image121.jpeg"/><Relationship Id="rId2" Type="http://schemas.openxmlformats.org/officeDocument/2006/relationships/image" Target="../media/image119.png"/><Relationship Id="rId1" Type="http://schemas.openxmlformats.org/officeDocument/2006/relationships/slideLayout" Target="../slideLayouts/slideLayout49.xml"/><Relationship Id="rId6" Type="http://schemas.openxmlformats.org/officeDocument/2006/relationships/image" Target="NULL"/><Relationship Id="rId11" Type="http://schemas.openxmlformats.org/officeDocument/2006/relationships/image" Target="../media/image124.svg"/><Relationship Id="rId5" Type="http://schemas.microsoft.com/office/2007/relationships/hdphoto" Target="../media/hdphoto11.wdp"/><Relationship Id="rId10" Type="http://schemas.openxmlformats.org/officeDocument/2006/relationships/image" Target="../media/image123.png"/><Relationship Id="rId4" Type="http://schemas.openxmlformats.org/officeDocument/2006/relationships/image" Target="../media/image120.png"/><Relationship Id="rId9" Type="http://schemas.microsoft.com/office/2007/relationships/hdphoto" Target="../media/hdphoto12.wdp"/></Relationships>
</file>

<file path=ppt/slides/_rels/slide33.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139.png"/><Relationship Id="rId3" Type="http://schemas.openxmlformats.org/officeDocument/2006/relationships/image" Target="../media/image125.png"/><Relationship Id="rId21" Type="http://schemas.openxmlformats.org/officeDocument/2006/relationships/image" Target="../media/image142.png"/><Relationship Id="rId7" Type="http://schemas.openxmlformats.org/officeDocument/2006/relationships/image" Target="../media/image128.svg"/><Relationship Id="rId12" Type="http://schemas.openxmlformats.org/officeDocument/2006/relationships/image" Target="../media/image133.jpeg"/><Relationship Id="rId17" Type="http://schemas.openxmlformats.org/officeDocument/2006/relationships/image" Target="../media/image138.png"/><Relationship Id="rId2" Type="http://schemas.openxmlformats.org/officeDocument/2006/relationships/notesSlide" Target="../notesSlides/notesSlide7.xml"/><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48.xml"/><Relationship Id="rId6" Type="http://schemas.openxmlformats.org/officeDocument/2006/relationships/image" Target="../media/image127.png"/><Relationship Id="rId11" Type="http://schemas.openxmlformats.org/officeDocument/2006/relationships/image" Target="../media/image132.svg"/><Relationship Id="rId5" Type="http://schemas.microsoft.com/office/2007/relationships/hdphoto" Target="../media/hdphoto13.wdp"/><Relationship Id="rId15" Type="http://schemas.openxmlformats.org/officeDocument/2006/relationships/image" Target="../media/image136.png"/><Relationship Id="rId23" Type="http://schemas.openxmlformats.org/officeDocument/2006/relationships/image" Target="../media/image144.svg"/><Relationship Id="rId10" Type="http://schemas.openxmlformats.org/officeDocument/2006/relationships/image" Target="../media/image131.png"/><Relationship Id="rId19" Type="http://schemas.openxmlformats.org/officeDocument/2006/relationships/image" Target="../media/image140.png"/><Relationship Id="rId4" Type="http://schemas.openxmlformats.org/officeDocument/2006/relationships/image" Target="../media/image126.png"/><Relationship Id="rId9" Type="http://schemas.openxmlformats.org/officeDocument/2006/relationships/image" Target="../media/image130.svg"/><Relationship Id="rId14" Type="http://schemas.openxmlformats.org/officeDocument/2006/relationships/image" Target="../media/image135.png"/><Relationship Id="rId22" Type="http://schemas.openxmlformats.org/officeDocument/2006/relationships/image" Target="../media/image143.png"/></Relationships>
</file>

<file path=ppt/slides/_rels/slide3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46.svg"/><Relationship Id="rId7" Type="http://schemas.openxmlformats.org/officeDocument/2006/relationships/image" Target="../media/image150.svg"/><Relationship Id="rId2" Type="http://schemas.openxmlformats.org/officeDocument/2006/relationships/image" Target="../media/image145.png"/><Relationship Id="rId1" Type="http://schemas.openxmlformats.org/officeDocument/2006/relationships/slideLayout" Target="../slideLayouts/slideLayout48.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 Id="rId9" Type="http://schemas.openxmlformats.org/officeDocument/2006/relationships/image" Target="../media/image124.svg"/></Relationships>
</file>

<file path=ppt/slides/_rels/slide35.xml.rels><?xml version="1.0" encoding="UTF-8" standalone="yes"?>
<Relationships xmlns="http://schemas.openxmlformats.org/package/2006/relationships"><Relationship Id="rId3" Type="http://schemas.openxmlformats.org/officeDocument/2006/relationships/image" Target="../media/image152.svg"/><Relationship Id="rId2" Type="http://schemas.openxmlformats.org/officeDocument/2006/relationships/image" Target="../media/image151.png"/><Relationship Id="rId1" Type="http://schemas.openxmlformats.org/officeDocument/2006/relationships/slideLayout" Target="../slideLayouts/slideLayout48.xml"/><Relationship Id="rId5" Type="http://schemas.openxmlformats.org/officeDocument/2006/relationships/image" Target="../media/image124.svg"/><Relationship Id="rId4" Type="http://schemas.openxmlformats.org/officeDocument/2006/relationships/image" Target="../media/image1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hyperlink" Target="mailto:thunyachart.wic@eeco.or.th" TargetMode="External"/><Relationship Id="rId2" Type="http://schemas.openxmlformats.org/officeDocument/2006/relationships/hyperlink" Target="mailto:kittinat.c@dti.or.th" TargetMode="External"/><Relationship Id="rId1" Type="http://schemas.openxmlformats.org/officeDocument/2006/relationships/slideLayout" Target="../slideLayouts/slideLayout40.xml"/><Relationship Id="rId6" Type="http://schemas.openxmlformats.org/officeDocument/2006/relationships/hyperlink" Target="mailto:cblocker@invision-capital.com" TargetMode="External"/><Relationship Id="rId5" Type="http://schemas.openxmlformats.org/officeDocument/2006/relationships/hyperlink" Target="mailto:Sebastian.Robertson@rma" TargetMode="External"/><Relationship Id="rId4" Type="http://schemas.openxmlformats.org/officeDocument/2006/relationships/hyperlink" Target="mailto:johnsonjm8@state.g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city, day&#10;&#10;Description automatically generated">
            <a:extLst>
              <a:ext uri="{FF2B5EF4-FFF2-40B4-BE49-F238E27FC236}">
                <a16:creationId xmlns:a16="http://schemas.microsoft.com/office/drawing/2014/main" id="{47C14B08-6539-4B1A-3349-31773C405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775" y="1207193"/>
            <a:ext cx="11431595" cy="3965170"/>
          </a:xfrm>
          <a:prstGeom prst="rect">
            <a:avLst/>
          </a:prstGeom>
        </p:spPr>
      </p:pic>
      <p:pic>
        <p:nvPicPr>
          <p:cNvPr id="2" name="Picture 1">
            <a:extLst>
              <a:ext uri="{FF2B5EF4-FFF2-40B4-BE49-F238E27FC236}">
                <a16:creationId xmlns:a16="http://schemas.microsoft.com/office/drawing/2014/main" id="{A1B41493-37EB-F10A-3401-3DF2AB89F58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03374" y="5932828"/>
            <a:ext cx="2826866" cy="638033"/>
          </a:xfrm>
          <a:prstGeom prst="rect">
            <a:avLst/>
          </a:prstGeom>
        </p:spPr>
      </p:pic>
      <p:pic>
        <p:nvPicPr>
          <p:cNvPr id="5" name="Picture 4" descr="Baxter Logo PNG Image | American healthcare, ? logo, Baxter">
            <a:extLst>
              <a:ext uri="{FF2B5EF4-FFF2-40B4-BE49-F238E27FC236}">
                <a16:creationId xmlns:a16="http://schemas.microsoft.com/office/drawing/2014/main" id="{A358C0E0-90B8-E26C-EC18-1D86837677E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36825" y="6041733"/>
            <a:ext cx="2125768" cy="472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MA Group Home - RMA GROUP">
            <a:extLst>
              <a:ext uri="{FF2B5EF4-FFF2-40B4-BE49-F238E27FC236}">
                <a16:creationId xmlns:a16="http://schemas.microsoft.com/office/drawing/2014/main" id="{4B4F9C9D-D73C-F264-9EBE-766DE5624816}"/>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76075" y="6040876"/>
            <a:ext cx="1640751" cy="441594"/>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AE17314-4A4F-DB9A-7948-284CAC897BCE}"/>
              </a:ext>
            </a:extLst>
          </p:cNvPr>
          <p:cNvSpPr txBox="1">
            <a:spLocks/>
          </p:cNvSpPr>
          <p:nvPr/>
        </p:nvSpPr>
        <p:spPr>
          <a:xfrm>
            <a:off x="838200" y="365125"/>
            <a:ext cx="10515600" cy="823595"/>
          </a:xfrm>
          <a:prstGeom prst="rect">
            <a:avLst/>
          </a:prstGeom>
        </p:spPr>
        <p:txBody>
          <a:bodyPr anchor="b"/>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sz="3200" b="1" dirty="0">
                <a:latin typeface="+mn-lt"/>
              </a:rPr>
              <a:t>WELCOME</a:t>
            </a:r>
          </a:p>
        </p:txBody>
      </p:sp>
      <p:sp>
        <p:nvSpPr>
          <p:cNvPr id="9" name="Rectangle 8">
            <a:extLst>
              <a:ext uri="{FF2B5EF4-FFF2-40B4-BE49-F238E27FC236}">
                <a16:creationId xmlns:a16="http://schemas.microsoft.com/office/drawing/2014/main" id="{7AB67DD4-3628-7A37-C059-69131A3A9690}"/>
              </a:ext>
            </a:extLst>
          </p:cNvPr>
          <p:cNvSpPr/>
          <p:nvPr/>
        </p:nvSpPr>
        <p:spPr>
          <a:xfrm>
            <a:off x="633612" y="1215609"/>
            <a:ext cx="11533675" cy="5639373"/>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FB71A7-0958-8909-A03B-BB39CABED8A9}"/>
              </a:ext>
            </a:extLst>
          </p:cNvPr>
          <p:cNvSpPr/>
          <p:nvPr/>
        </p:nvSpPr>
        <p:spPr>
          <a:xfrm>
            <a:off x="1546173" y="3692646"/>
            <a:ext cx="9652000" cy="173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“Thailand 201: Supply Chain and Raw Materials”</a:t>
            </a:r>
          </a:p>
          <a:p>
            <a:pPr algn="ctr"/>
            <a:endParaRPr lang="en-US" sz="1000" b="1" dirty="0">
              <a:solidFill>
                <a:schemeClr val="tx1"/>
              </a:solidFill>
            </a:endParaRPr>
          </a:p>
          <a:p>
            <a:pPr algn="ctr"/>
            <a:r>
              <a:rPr lang="en-US" sz="2800" b="1">
                <a:solidFill>
                  <a:schemeClr val="tx1"/>
                </a:solidFill>
              </a:rPr>
              <a:t>September 21</a:t>
            </a:r>
            <a:r>
              <a:rPr lang="en-US" sz="2800" b="1" baseline="30000">
                <a:solidFill>
                  <a:schemeClr val="tx1"/>
                </a:solidFill>
              </a:rPr>
              <a:t>st</a:t>
            </a:r>
            <a:r>
              <a:rPr lang="en-US" sz="2800" b="1">
                <a:solidFill>
                  <a:schemeClr val="tx1"/>
                </a:solidFill>
              </a:rPr>
              <a:t>, </a:t>
            </a:r>
            <a:r>
              <a:rPr lang="en-US" sz="2800" b="1" dirty="0">
                <a:solidFill>
                  <a:schemeClr val="tx1"/>
                </a:solidFill>
              </a:rPr>
              <a:t>2023</a:t>
            </a:r>
          </a:p>
        </p:txBody>
      </p:sp>
      <p:sp>
        <p:nvSpPr>
          <p:cNvPr id="16" name="Rectangle 15">
            <a:extLst>
              <a:ext uri="{FF2B5EF4-FFF2-40B4-BE49-F238E27FC236}">
                <a16:creationId xmlns:a16="http://schemas.microsoft.com/office/drawing/2014/main" id="{20F40988-6536-36A6-ECE6-EAF99BA27AA7}"/>
              </a:ext>
            </a:extLst>
          </p:cNvPr>
          <p:cNvSpPr/>
          <p:nvPr/>
        </p:nvSpPr>
        <p:spPr>
          <a:xfrm>
            <a:off x="339279"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18142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0C205A-E379-2E67-4ED2-407AC0D9BE3F}"/>
              </a:ext>
            </a:extLst>
          </p:cNvPr>
          <p:cNvSpPr>
            <a:spLocks noGrp="1"/>
          </p:cNvSpPr>
          <p:nvPr>
            <p:ph type="sldNum" sz="quarter" idx="4294967295"/>
          </p:nvPr>
        </p:nvSpPr>
        <p:spPr>
          <a:xfrm>
            <a:off x="8610600" y="6346825"/>
            <a:ext cx="2743200" cy="365125"/>
          </a:xfrm>
        </p:spPr>
        <p:txBody>
          <a:bodyPr/>
          <a:lstStyle/>
          <a:p>
            <a:fld id="{89FBE739-53FC-4C55-8FE7-42C0BABF3E1B}" type="slidenum">
              <a:rPr lang="en-US" smtClean="0"/>
              <a:t>10</a:t>
            </a:fld>
            <a:endParaRPr lang="en-US" dirty="0"/>
          </a:p>
        </p:txBody>
      </p:sp>
      <p:pic>
        <p:nvPicPr>
          <p:cNvPr id="6" name="Picture 5">
            <a:extLst>
              <a:ext uri="{FF2B5EF4-FFF2-40B4-BE49-F238E27FC236}">
                <a16:creationId xmlns:a16="http://schemas.microsoft.com/office/drawing/2014/main" id="{17A4847E-7771-EFBE-CE1E-748CDEFBB86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39279" y="1265381"/>
            <a:ext cx="3914293" cy="3798141"/>
          </a:xfrm>
          <a:prstGeom prst="rect">
            <a:avLst/>
          </a:prstGeom>
          <a:effectLst/>
        </p:spPr>
      </p:pic>
      <p:sp>
        <p:nvSpPr>
          <p:cNvPr id="5" name="Rectangle 4">
            <a:extLst>
              <a:ext uri="{FF2B5EF4-FFF2-40B4-BE49-F238E27FC236}">
                <a16:creationId xmlns:a16="http://schemas.microsoft.com/office/drawing/2014/main" id="{7AB67DD4-3628-7A37-C059-69131A3A9690}"/>
              </a:ext>
            </a:extLst>
          </p:cNvPr>
          <p:cNvSpPr/>
          <p:nvPr/>
        </p:nvSpPr>
        <p:spPr>
          <a:xfrm>
            <a:off x="12131040" y="3631475"/>
            <a:ext cx="12192000" cy="6858000"/>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0B9727-F3FC-140D-DD18-0472D6B4D425}"/>
              </a:ext>
            </a:extLst>
          </p:cNvPr>
          <p:cNvSpPr>
            <a:spLocks noGrp="1"/>
          </p:cNvSpPr>
          <p:nvPr>
            <p:ph type="title"/>
          </p:nvPr>
        </p:nvSpPr>
        <p:spPr/>
        <p:txBody>
          <a:bodyPr anchor="b">
            <a:normAutofit/>
          </a:bodyPr>
          <a:lstStyle/>
          <a:p>
            <a:pPr algn="r"/>
            <a:r>
              <a:rPr lang="en-US" sz="3200" b="1" dirty="0">
                <a:latin typeface="+mn-lt"/>
              </a:rPr>
              <a:t>OVERVIEW: ESTABLISHING A BUSINESS IN THAILAND</a:t>
            </a:r>
          </a:p>
        </p:txBody>
      </p:sp>
      <p:sp>
        <p:nvSpPr>
          <p:cNvPr id="9" name="Rectangle 8">
            <a:extLst>
              <a:ext uri="{FF2B5EF4-FFF2-40B4-BE49-F238E27FC236}">
                <a16:creationId xmlns:a16="http://schemas.microsoft.com/office/drawing/2014/main" id="{AA022485-C137-212E-C141-1D9E2D27B37F}"/>
              </a:ext>
            </a:extLst>
          </p:cNvPr>
          <p:cNvSpPr/>
          <p:nvPr/>
        </p:nvSpPr>
        <p:spPr>
          <a:xfrm>
            <a:off x="4360100" y="1989475"/>
            <a:ext cx="6938726" cy="195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dirty="0">
                <a:solidFill>
                  <a:schemeClr val="tx1"/>
                </a:solidFill>
              </a:rPr>
              <a:t>Charles Blocker</a:t>
            </a:r>
          </a:p>
          <a:p>
            <a:pPr>
              <a:lnSpc>
                <a:spcPct val="150000"/>
              </a:lnSpc>
            </a:pPr>
            <a:endParaRPr lang="en-US" sz="2000" b="1" dirty="0">
              <a:solidFill>
                <a:schemeClr val="tx1"/>
              </a:solidFill>
            </a:endParaRPr>
          </a:p>
          <a:p>
            <a:pPr>
              <a:lnSpc>
                <a:spcPct val="150000"/>
              </a:lnSpc>
            </a:pPr>
            <a:r>
              <a:rPr lang="en-US" sz="2000" dirty="0">
                <a:solidFill>
                  <a:schemeClr val="tx1"/>
                </a:solidFill>
              </a:rPr>
              <a:t>CEO</a:t>
            </a:r>
          </a:p>
          <a:p>
            <a:pPr>
              <a:lnSpc>
                <a:spcPct val="150000"/>
              </a:lnSpc>
            </a:pPr>
            <a:r>
              <a:rPr lang="en-US" sz="2000" dirty="0">
                <a:solidFill>
                  <a:schemeClr val="tx1"/>
                </a:solidFill>
              </a:rPr>
              <a:t>IC Partners Limited</a:t>
            </a:r>
          </a:p>
        </p:txBody>
      </p:sp>
      <p:sp>
        <p:nvSpPr>
          <p:cNvPr id="29" name="Rectangle 28">
            <a:extLst>
              <a:ext uri="{FF2B5EF4-FFF2-40B4-BE49-F238E27FC236}">
                <a16:creationId xmlns:a16="http://schemas.microsoft.com/office/drawing/2014/main" id="{66345A80-CF8A-B4C1-77B0-680FCF52BC2E}"/>
              </a:ext>
            </a:extLst>
          </p:cNvPr>
          <p:cNvSpPr/>
          <p:nvPr/>
        </p:nvSpPr>
        <p:spPr>
          <a:xfrm>
            <a:off x="339279"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a:extLst>
              <a:ext uri="{FF2B5EF4-FFF2-40B4-BE49-F238E27FC236}">
                <a16:creationId xmlns:a16="http://schemas.microsoft.com/office/drawing/2014/main" id="{08D36EEC-270E-F993-68D1-B704782955C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03374" y="5932828"/>
            <a:ext cx="2826866" cy="638033"/>
          </a:xfrm>
          <a:prstGeom prst="rect">
            <a:avLst/>
          </a:prstGeom>
        </p:spPr>
      </p:pic>
      <p:pic>
        <p:nvPicPr>
          <p:cNvPr id="7" name="Picture 4" descr="Baxter Logo PNG Image | American healthcare, ? logo, Baxter">
            <a:extLst>
              <a:ext uri="{FF2B5EF4-FFF2-40B4-BE49-F238E27FC236}">
                <a16:creationId xmlns:a16="http://schemas.microsoft.com/office/drawing/2014/main" id="{B1E5FCD0-0B08-AF11-83B1-F0598D9B456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36825" y="6041733"/>
            <a:ext cx="2125768" cy="4724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MA Group Home - RMA GROUP">
            <a:extLst>
              <a:ext uri="{FF2B5EF4-FFF2-40B4-BE49-F238E27FC236}">
                <a16:creationId xmlns:a16="http://schemas.microsoft.com/office/drawing/2014/main" id="{0976E108-FD61-684A-7210-50DF0A1860C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76075" y="6040876"/>
            <a:ext cx="1640751" cy="441594"/>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pic>
        <p:nvPicPr>
          <p:cNvPr id="10" name="Picture 2" descr="Charles Blocker email address &amp; phone number | IC Partners ...">
            <a:extLst>
              <a:ext uri="{FF2B5EF4-FFF2-40B4-BE49-F238E27FC236}">
                <a16:creationId xmlns:a16="http://schemas.microsoft.com/office/drawing/2014/main" id="{80ADC2D5-D722-482C-C65E-1F0096C45AB0}"/>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4449025" y="4101554"/>
            <a:ext cx="1966942" cy="53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208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04AA98-8D43-D3EC-6D54-E384893FB8AB}"/>
              </a:ext>
            </a:extLst>
          </p:cNvPr>
          <p:cNvSpPr/>
          <p:nvPr/>
        </p:nvSpPr>
        <p:spPr>
          <a:xfrm>
            <a:off x="765412" y="1304925"/>
            <a:ext cx="11426587" cy="55530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C1810AA0-5203-DF2D-DDC8-1ADAC7BEBC27}"/>
              </a:ext>
            </a:extLst>
          </p:cNvPr>
          <p:cNvSpPr>
            <a:spLocks noGrp="1"/>
          </p:cNvSpPr>
          <p:nvPr>
            <p:ph type="title"/>
          </p:nvPr>
        </p:nvSpPr>
        <p:spPr>
          <a:xfrm>
            <a:off x="0" y="365125"/>
            <a:ext cx="11353800" cy="823595"/>
          </a:xfrm>
        </p:spPr>
        <p:txBody>
          <a:bodyPr>
            <a:noAutofit/>
          </a:bodyPr>
          <a:lstStyle/>
          <a:p>
            <a:pPr algn="r"/>
            <a:r>
              <a:rPr lang="en-US" b="1" dirty="0">
                <a:latin typeface="+mn-lt"/>
              </a:rPr>
              <a:t>ESTABLISHING A BUSINESS IN THAILAND: </a:t>
            </a:r>
            <a:br>
              <a:rPr lang="en-US" b="1" dirty="0">
                <a:latin typeface="+mn-lt"/>
              </a:rPr>
            </a:br>
            <a:r>
              <a:rPr lang="en-US" b="1" dirty="0">
                <a:latin typeface="+mn-lt"/>
              </a:rPr>
              <a:t>DE-RISKING INVESTMENT | TAKING ADVANTAGE PROGRAMS &amp; PLATFORMS</a:t>
            </a:r>
          </a:p>
        </p:txBody>
      </p:sp>
      <p:sp>
        <p:nvSpPr>
          <p:cNvPr id="7" name="TextBox 6">
            <a:extLst>
              <a:ext uri="{FF2B5EF4-FFF2-40B4-BE49-F238E27FC236}">
                <a16:creationId xmlns:a16="http://schemas.microsoft.com/office/drawing/2014/main" id="{D1FF39D1-1FA2-51C6-F530-3B39BAECAF0D}"/>
              </a:ext>
            </a:extLst>
          </p:cNvPr>
          <p:cNvSpPr txBox="1"/>
          <p:nvPr/>
        </p:nvSpPr>
        <p:spPr>
          <a:xfrm>
            <a:off x="1228725" y="1638300"/>
            <a:ext cx="9734550"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 US-Thai Treaty of Amity</a:t>
            </a:r>
          </a:p>
          <a:p>
            <a:pPr marL="742950" lvl="1" indent="-285750">
              <a:buFont typeface="Arial" panose="020B0604020202020204" pitchFamily="34" charset="0"/>
              <a:buChar char="•"/>
            </a:pPr>
            <a:r>
              <a:rPr lang="en-US" dirty="0">
                <a:hlinkClick r:id="rId2"/>
              </a:rPr>
              <a:t>https://th.usembassy.gov/wp-content/uploads/sites/90/Treaty-of-Amity-and-Commerce-between-Siam-and-the-United-States-1833.pdf</a:t>
            </a:r>
            <a:r>
              <a:rPr lang="en-US" dirty="0"/>
              <a:t> </a:t>
            </a:r>
          </a:p>
          <a:p>
            <a:pPr marL="742950" lvl="1" indent="-285750">
              <a:buFont typeface="Arial" panose="020B0604020202020204" pitchFamily="34" charset="0"/>
              <a:buChar char="•"/>
            </a:pPr>
            <a:r>
              <a:rPr lang="en-US" dirty="0">
                <a:hlinkClick r:id="rId3"/>
              </a:rPr>
              <a:t>https://en.wikipedia.org/wiki/Treaty_of_Amity_and_Economic_Relations_(Thailand%E2%80%93United_States)</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b="1" dirty="0"/>
              <a:t>Thailand Board of Investment (BOI) </a:t>
            </a:r>
          </a:p>
          <a:p>
            <a:pPr marL="742950" lvl="1" indent="-285750">
              <a:buFont typeface="Arial" panose="020B0604020202020204" pitchFamily="34" charset="0"/>
              <a:buChar char="•"/>
            </a:pPr>
            <a:r>
              <a:rPr lang="en-US" dirty="0">
                <a:hlinkClick r:id="rId4"/>
              </a:rPr>
              <a:t>https://www.boi.go.th/en/index/</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b="1" dirty="0"/>
              <a:t>Leveraging Existing Core Competencies/Investment of EEC &amp; Thailand</a:t>
            </a:r>
          </a:p>
          <a:p>
            <a:pPr marL="742950" lvl="1" indent="-285750">
              <a:buFont typeface="Arial" panose="020B0604020202020204" pitchFamily="34" charset="0"/>
              <a:buChar char="•"/>
            </a:pPr>
            <a:r>
              <a:rPr lang="en-US" dirty="0"/>
              <a:t>STEM Workers</a:t>
            </a:r>
          </a:p>
          <a:p>
            <a:pPr marL="742950" lvl="1" indent="-285750">
              <a:buFont typeface="Arial" panose="020B0604020202020204" pitchFamily="34" charset="0"/>
              <a:buChar char="•"/>
            </a:pPr>
            <a:r>
              <a:rPr lang="en-US" dirty="0"/>
              <a:t>Existing Supply Chain &amp; Raw Materials</a:t>
            </a:r>
          </a:p>
          <a:p>
            <a:pPr marL="742950" lvl="1" indent="-285750">
              <a:buFont typeface="Arial" panose="020B0604020202020204" pitchFamily="34" charset="0"/>
              <a:buChar char="•"/>
            </a:pPr>
            <a:r>
              <a:rPr lang="en-US" dirty="0"/>
              <a:t>Transportation Infrastructure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sz="2400" b="1" dirty="0"/>
          </a:p>
        </p:txBody>
      </p:sp>
    </p:spTree>
    <p:extLst>
      <p:ext uri="{BB962C8B-B14F-4D97-AF65-F5344CB8AC3E}">
        <p14:creationId xmlns:p14="http://schemas.microsoft.com/office/powerpoint/2010/main" val="4046853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A11AA-28A5-F648-B803-2E80829B971E}"/>
              </a:ext>
            </a:extLst>
          </p:cNvPr>
          <p:cNvPicPr>
            <a:picLocks noChangeAspect="1"/>
          </p:cNvPicPr>
          <p:nvPr/>
        </p:nvPicPr>
        <p:blipFill rotWithShape="1">
          <a:blip r:embed="rId2" cstate="email">
            <a:alphaModFix amt="20000"/>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859B4451-0FBB-5647-AE61-166EF1558006}"/>
              </a:ext>
            </a:extLst>
          </p:cNvPr>
          <p:cNvSpPr txBox="1"/>
          <p:nvPr/>
        </p:nvSpPr>
        <p:spPr>
          <a:xfrm>
            <a:off x="480685" y="13332"/>
            <a:ext cx="3628462" cy="2246769"/>
          </a:xfrm>
          <a:prstGeom prst="rect">
            <a:avLst/>
          </a:prstGeom>
          <a:noFill/>
          <a:effectLst>
            <a:outerShdw blurRad="101600" dist="38100" dir="2700000" algn="tl" rotWithShape="0">
              <a:prstClr val="black">
                <a:alpha val="81000"/>
              </a:prstClr>
            </a:outerShdw>
          </a:effectLst>
        </p:spPr>
        <p:txBody>
          <a:bodyPr wrap="square">
            <a:spAutoFit/>
          </a:bodyPr>
          <a:lstStyle/>
          <a:p>
            <a:r>
              <a:rPr lang="en-US" sz="14000" b="1" dirty="0">
                <a:solidFill>
                  <a:prstClr val="white"/>
                </a:solidFill>
                <a:latin typeface="Montserrat" pitchFamily="2" charset="77"/>
              </a:rPr>
              <a:t>12</a:t>
            </a:r>
          </a:p>
        </p:txBody>
      </p:sp>
      <p:sp>
        <p:nvSpPr>
          <p:cNvPr id="7" name="TextBox 6">
            <a:extLst>
              <a:ext uri="{FF2B5EF4-FFF2-40B4-BE49-F238E27FC236}">
                <a16:creationId xmlns:a16="http://schemas.microsoft.com/office/drawing/2014/main" id="{1AE355D9-2391-394C-9767-EAE40E0FBDDA}"/>
              </a:ext>
            </a:extLst>
          </p:cNvPr>
          <p:cNvSpPr txBox="1"/>
          <p:nvPr/>
        </p:nvSpPr>
        <p:spPr>
          <a:xfrm>
            <a:off x="2738390" y="759546"/>
            <a:ext cx="6189239" cy="553998"/>
          </a:xfrm>
          <a:prstGeom prst="rect">
            <a:avLst/>
          </a:prstGeom>
          <a:noFill/>
          <a:effectLst>
            <a:outerShdw blurRad="101600" dist="38100" dir="2700000" algn="tl" rotWithShape="0">
              <a:prstClr val="black">
                <a:alpha val="81000"/>
              </a:prstClr>
            </a:outerShdw>
          </a:effectLst>
        </p:spPr>
        <p:txBody>
          <a:bodyPr wrap="square">
            <a:spAutoFit/>
          </a:bodyPr>
          <a:lstStyle/>
          <a:p>
            <a:r>
              <a:rPr lang="en-US" sz="3000" dirty="0">
                <a:ln w="0"/>
                <a:effectLst>
                  <a:outerShdw blurRad="38100" dist="19050" dir="2700000" algn="tl" rotWithShape="0">
                    <a:schemeClr val="dk1">
                      <a:alpha val="40000"/>
                    </a:schemeClr>
                  </a:outerShdw>
                </a:effectLst>
                <a:latin typeface="Montserrat" pitchFamily="2" charset="77"/>
              </a:rPr>
              <a:t>TARGETED INDUSTRIES</a:t>
            </a:r>
          </a:p>
        </p:txBody>
      </p:sp>
      <p:sp>
        <p:nvSpPr>
          <p:cNvPr id="8" name="Google Shape;880;p48">
            <a:extLst>
              <a:ext uri="{FF2B5EF4-FFF2-40B4-BE49-F238E27FC236}">
                <a16:creationId xmlns:a16="http://schemas.microsoft.com/office/drawing/2014/main" id="{A08FC588-8F31-BC47-BAD4-C4A781656116}"/>
              </a:ext>
            </a:extLst>
          </p:cNvPr>
          <p:cNvSpPr/>
          <p:nvPr/>
        </p:nvSpPr>
        <p:spPr>
          <a:xfrm>
            <a:off x="2737138" y="1409000"/>
            <a:ext cx="9454862" cy="423814"/>
          </a:xfrm>
          <a:prstGeom prst="rect">
            <a:avLst/>
          </a:prstGeom>
          <a:solidFill>
            <a:srgbClr val="C00000"/>
          </a:solidFill>
          <a:ln>
            <a:noFill/>
          </a:ln>
        </p:spPr>
        <p:txBody>
          <a:bodyPr spcFirstLastPara="1" wrap="square" lIns="91425" tIns="91425" rIns="91425" bIns="91425" anchor="ctr" anchorCtr="0">
            <a:noAutofit/>
          </a:bodyPr>
          <a:lstStyle/>
          <a:p>
            <a:endParaRPr dirty="0">
              <a:solidFill>
                <a:schemeClr val="bg1"/>
              </a:solidFill>
            </a:endParaRPr>
          </a:p>
        </p:txBody>
      </p:sp>
      <p:sp>
        <p:nvSpPr>
          <p:cNvPr id="9" name="TextBox 8">
            <a:extLst>
              <a:ext uri="{FF2B5EF4-FFF2-40B4-BE49-F238E27FC236}">
                <a16:creationId xmlns:a16="http://schemas.microsoft.com/office/drawing/2014/main" id="{0BEAB9BF-32E3-CC48-A7F6-C84C101DD4B1}"/>
              </a:ext>
            </a:extLst>
          </p:cNvPr>
          <p:cNvSpPr txBox="1"/>
          <p:nvPr/>
        </p:nvSpPr>
        <p:spPr>
          <a:xfrm>
            <a:off x="2867423" y="1432704"/>
            <a:ext cx="8404897" cy="369332"/>
          </a:xfrm>
          <a:prstGeom prst="rect">
            <a:avLst/>
          </a:prstGeom>
          <a:noFill/>
        </p:spPr>
        <p:txBody>
          <a:bodyPr wrap="square">
            <a:spAutoFit/>
          </a:bodyPr>
          <a:lstStyle/>
          <a:p>
            <a:r>
              <a:rPr lang="en-US" b="1" dirty="0">
                <a:solidFill>
                  <a:schemeClr val="bg1"/>
                </a:solidFill>
                <a:latin typeface="Montserrat" pitchFamily="2" charset="77"/>
              </a:rPr>
              <a:t>PROMOTING ADVANCED TECHNOLOGY AND  INNOVATION</a:t>
            </a:r>
          </a:p>
        </p:txBody>
      </p:sp>
      <p:pic>
        <p:nvPicPr>
          <p:cNvPr id="11" name="Picture 10">
            <a:extLst>
              <a:ext uri="{FF2B5EF4-FFF2-40B4-BE49-F238E27FC236}">
                <a16:creationId xmlns:a16="http://schemas.microsoft.com/office/drawing/2014/main" id="{556148DF-9AD4-AB43-A3EB-D73B611F535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56609" y="349872"/>
            <a:ext cx="649305" cy="811632"/>
          </a:xfrm>
          <a:prstGeom prst="rect">
            <a:avLst/>
          </a:prstGeom>
        </p:spPr>
      </p:pic>
      <p:pic>
        <p:nvPicPr>
          <p:cNvPr id="15" name="Picture 14">
            <a:extLst>
              <a:ext uri="{FF2B5EF4-FFF2-40B4-BE49-F238E27FC236}">
                <a16:creationId xmlns:a16="http://schemas.microsoft.com/office/drawing/2014/main" id="{3EA70905-17C9-F74D-9140-6DFECC0EA15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205192" y="2412664"/>
            <a:ext cx="1096356" cy="1091181"/>
          </a:xfrm>
          <a:prstGeom prst="ellipse">
            <a:avLst/>
          </a:prstGeom>
          <a:ln>
            <a:solidFill>
              <a:schemeClr val="bg1"/>
            </a:solidFill>
          </a:ln>
        </p:spPr>
      </p:pic>
      <p:sp>
        <p:nvSpPr>
          <p:cNvPr id="16" name="TextBox 15">
            <a:extLst>
              <a:ext uri="{FF2B5EF4-FFF2-40B4-BE49-F238E27FC236}">
                <a16:creationId xmlns:a16="http://schemas.microsoft.com/office/drawing/2014/main" id="{05221D6A-F092-4A48-83D4-4B2DC6662286}"/>
              </a:ext>
            </a:extLst>
          </p:cNvPr>
          <p:cNvSpPr txBox="1"/>
          <p:nvPr/>
        </p:nvSpPr>
        <p:spPr>
          <a:xfrm>
            <a:off x="754927" y="3582088"/>
            <a:ext cx="1996886" cy="461665"/>
          </a:xfrm>
          <a:prstGeom prst="rect">
            <a:avLst/>
          </a:prstGeom>
          <a:noFill/>
        </p:spPr>
        <p:txBody>
          <a:bodyPr wrap="square">
            <a:spAutoFit/>
          </a:bodyPr>
          <a:lstStyle/>
          <a:p>
            <a:pPr algn="ctr"/>
            <a:r>
              <a:rPr lang="en-US" sz="1200" dirty="0">
                <a:latin typeface="Montserrat Medium" pitchFamily="2" charset="77"/>
              </a:rPr>
              <a:t>NEXT-GENERATION</a:t>
            </a:r>
          </a:p>
          <a:p>
            <a:pPr algn="ctr"/>
            <a:r>
              <a:rPr lang="en-US" sz="1200" dirty="0">
                <a:latin typeface="Montserrat Medium" pitchFamily="2" charset="77"/>
              </a:rPr>
              <a:t>AUTOMOTIVE</a:t>
            </a:r>
          </a:p>
        </p:txBody>
      </p:sp>
      <p:sp>
        <p:nvSpPr>
          <p:cNvPr id="33" name="TextBox 32">
            <a:extLst>
              <a:ext uri="{FF2B5EF4-FFF2-40B4-BE49-F238E27FC236}">
                <a16:creationId xmlns:a16="http://schemas.microsoft.com/office/drawing/2014/main" id="{FD3F9389-F42F-B044-BBF2-EE1A4DCCDDCC}"/>
              </a:ext>
            </a:extLst>
          </p:cNvPr>
          <p:cNvSpPr txBox="1"/>
          <p:nvPr/>
        </p:nvSpPr>
        <p:spPr>
          <a:xfrm>
            <a:off x="452916" y="1954544"/>
            <a:ext cx="2742962" cy="383259"/>
          </a:xfrm>
          <a:prstGeom prst="rect">
            <a:avLst/>
          </a:prstGeom>
          <a:noFill/>
        </p:spPr>
        <p:txBody>
          <a:bodyPr wrap="square">
            <a:spAutoFit/>
          </a:bodyPr>
          <a:lstStyle/>
          <a:p>
            <a:pPr algn="ctr"/>
            <a:r>
              <a:rPr lang="en-US" b="1" dirty="0">
                <a:solidFill>
                  <a:srgbClr val="C00000"/>
                </a:solidFill>
                <a:latin typeface="Montserrat" pitchFamily="2" charset="77"/>
              </a:rPr>
              <a:t>DECARBONIZATION</a:t>
            </a:r>
          </a:p>
        </p:txBody>
      </p:sp>
      <p:pic>
        <p:nvPicPr>
          <p:cNvPr id="37" name="Picture 36">
            <a:extLst>
              <a:ext uri="{FF2B5EF4-FFF2-40B4-BE49-F238E27FC236}">
                <a16:creationId xmlns:a16="http://schemas.microsoft.com/office/drawing/2014/main" id="{B0752B35-125A-D744-B4BD-C08E3378180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205192" y="4970995"/>
            <a:ext cx="1096356" cy="1087534"/>
          </a:xfrm>
          <a:prstGeom prst="ellipse">
            <a:avLst/>
          </a:prstGeom>
          <a:ln>
            <a:solidFill>
              <a:schemeClr val="bg1"/>
            </a:solidFill>
          </a:ln>
        </p:spPr>
      </p:pic>
      <p:sp>
        <p:nvSpPr>
          <p:cNvPr id="38" name="TextBox 37">
            <a:extLst>
              <a:ext uri="{FF2B5EF4-FFF2-40B4-BE49-F238E27FC236}">
                <a16:creationId xmlns:a16="http://schemas.microsoft.com/office/drawing/2014/main" id="{9C6BEF3C-FE6B-344D-97AA-7969BA7E6832}"/>
              </a:ext>
            </a:extLst>
          </p:cNvPr>
          <p:cNvSpPr txBox="1"/>
          <p:nvPr/>
        </p:nvSpPr>
        <p:spPr>
          <a:xfrm>
            <a:off x="494000" y="6195094"/>
            <a:ext cx="2518740" cy="646331"/>
          </a:xfrm>
          <a:prstGeom prst="rect">
            <a:avLst/>
          </a:prstGeom>
          <a:noFill/>
        </p:spPr>
        <p:txBody>
          <a:bodyPr wrap="square">
            <a:spAutoFit/>
          </a:bodyPr>
          <a:lstStyle/>
          <a:p>
            <a:pPr algn="ctr"/>
            <a:r>
              <a:rPr lang="en-US" sz="1200" dirty="0">
                <a:latin typeface="Montserrat Medium" pitchFamily="2" charset="77"/>
              </a:rPr>
              <a:t>AEROSPACE &amp; </a:t>
            </a:r>
          </a:p>
          <a:p>
            <a:pPr algn="ctr"/>
            <a:r>
              <a:rPr lang="en-US" sz="1200" dirty="0">
                <a:latin typeface="Montserrat Medium" pitchFamily="2" charset="77"/>
              </a:rPr>
              <a:t>LOGISTICS</a:t>
            </a:r>
          </a:p>
          <a:p>
            <a:pPr algn="ctr"/>
            <a:endParaRPr lang="en-US" sz="1200" dirty="0">
              <a:latin typeface="Montserrat Medium" pitchFamily="2" charset="77"/>
            </a:endParaRPr>
          </a:p>
        </p:txBody>
      </p:sp>
      <p:sp>
        <p:nvSpPr>
          <p:cNvPr id="39" name="TextBox 38">
            <a:extLst>
              <a:ext uri="{FF2B5EF4-FFF2-40B4-BE49-F238E27FC236}">
                <a16:creationId xmlns:a16="http://schemas.microsoft.com/office/drawing/2014/main" id="{6AD9903C-E7C0-3341-9052-DFD5ADEA5351}"/>
              </a:ext>
            </a:extLst>
          </p:cNvPr>
          <p:cNvSpPr txBox="1"/>
          <p:nvPr/>
        </p:nvSpPr>
        <p:spPr>
          <a:xfrm>
            <a:off x="527472" y="4467473"/>
            <a:ext cx="1773548" cy="369332"/>
          </a:xfrm>
          <a:prstGeom prst="rect">
            <a:avLst/>
          </a:prstGeom>
          <a:noFill/>
        </p:spPr>
        <p:txBody>
          <a:bodyPr wrap="square">
            <a:spAutoFit/>
          </a:bodyPr>
          <a:lstStyle/>
          <a:p>
            <a:r>
              <a:rPr lang="en-US" b="1" dirty="0">
                <a:solidFill>
                  <a:srgbClr val="C00000"/>
                </a:solidFill>
                <a:latin typeface="Montserrat" pitchFamily="2" charset="77"/>
              </a:rPr>
              <a:t>LOGISTICS</a:t>
            </a:r>
          </a:p>
        </p:txBody>
      </p:sp>
      <p:grpSp>
        <p:nvGrpSpPr>
          <p:cNvPr id="24" name="Group 23">
            <a:extLst>
              <a:ext uri="{FF2B5EF4-FFF2-40B4-BE49-F238E27FC236}">
                <a16:creationId xmlns:a16="http://schemas.microsoft.com/office/drawing/2014/main" id="{A9B85BFC-1896-24B1-2540-8833A4FD912A}"/>
              </a:ext>
            </a:extLst>
          </p:cNvPr>
          <p:cNvGrpSpPr/>
          <p:nvPr/>
        </p:nvGrpSpPr>
        <p:grpSpPr>
          <a:xfrm>
            <a:off x="2536362" y="2410862"/>
            <a:ext cx="3084950" cy="1618136"/>
            <a:chOff x="2483093" y="2645995"/>
            <a:chExt cx="3084950" cy="1618136"/>
          </a:xfrm>
        </p:grpSpPr>
        <p:pic>
          <p:nvPicPr>
            <p:cNvPr id="40" name="Picture 39">
              <a:extLst>
                <a:ext uri="{FF2B5EF4-FFF2-40B4-BE49-F238E27FC236}">
                  <a16:creationId xmlns:a16="http://schemas.microsoft.com/office/drawing/2014/main" id="{12F4A032-9897-614C-87E9-49276E3F968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477390" y="2645995"/>
              <a:ext cx="1096356" cy="1100984"/>
            </a:xfrm>
            <a:prstGeom prst="ellipse">
              <a:avLst/>
            </a:prstGeom>
            <a:ln>
              <a:solidFill>
                <a:schemeClr val="bg1"/>
              </a:solidFill>
            </a:ln>
          </p:spPr>
        </p:pic>
        <p:sp>
          <p:nvSpPr>
            <p:cNvPr id="41" name="TextBox 40">
              <a:extLst>
                <a:ext uri="{FF2B5EF4-FFF2-40B4-BE49-F238E27FC236}">
                  <a16:creationId xmlns:a16="http://schemas.microsoft.com/office/drawing/2014/main" id="{C3823790-8EBE-8F4B-B8EC-0EAEE9A11722}"/>
                </a:ext>
              </a:extLst>
            </p:cNvPr>
            <p:cNvSpPr txBox="1"/>
            <p:nvPr/>
          </p:nvSpPr>
          <p:spPr>
            <a:xfrm>
              <a:off x="2483093" y="3802466"/>
              <a:ext cx="3084950" cy="461665"/>
            </a:xfrm>
            <a:prstGeom prst="rect">
              <a:avLst/>
            </a:prstGeom>
            <a:noFill/>
          </p:spPr>
          <p:txBody>
            <a:bodyPr wrap="square">
              <a:spAutoFit/>
            </a:bodyPr>
            <a:lstStyle/>
            <a:p>
              <a:pPr algn="ctr"/>
              <a:r>
                <a:rPr lang="en-US" sz="1200" dirty="0">
                  <a:latin typeface="Montserrat Medium" pitchFamily="2" charset="77"/>
                </a:rPr>
                <a:t>ADVANCED AGRICULTURE</a:t>
              </a:r>
            </a:p>
            <a:p>
              <a:pPr algn="ctr"/>
              <a:r>
                <a:rPr lang="en-US" sz="1200" dirty="0">
                  <a:latin typeface="Montserrat Medium" pitchFamily="2" charset="77"/>
                </a:rPr>
                <a:t>AND BIOTECHNOLOGY</a:t>
              </a:r>
            </a:p>
          </p:txBody>
        </p:sp>
      </p:grpSp>
      <p:sp>
        <p:nvSpPr>
          <p:cNvPr id="42" name="TextBox 41">
            <a:extLst>
              <a:ext uri="{FF2B5EF4-FFF2-40B4-BE49-F238E27FC236}">
                <a16:creationId xmlns:a16="http://schemas.microsoft.com/office/drawing/2014/main" id="{7C6B5F3D-AFA2-3D4B-8AE2-D5DDC5B93666}"/>
              </a:ext>
            </a:extLst>
          </p:cNvPr>
          <p:cNvSpPr txBox="1"/>
          <p:nvPr/>
        </p:nvSpPr>
        <p:spPr>
          <a:xfrm>
            <a:off x="5376578" y="1954544"/>
            <a:ext cx="3156988" cy="369332"/>
          </a:xfrm>
          <a:prstGeom prst="rect">
            <a:avLst/>
          </a:prstGeom>
          <a:noFill/>
        </p:spPr>
        <p:txBody>
          <a:bodyPr wrap="square">
            <a:spAutoFit/>
          </a:bodyPr>
          <a:lstStyle/>
          <a:p>
            <a:r>
              <a:rPr lang="en-US" b="1" dirty="0">
                <a:solidFill>
                  <a:srgbClr val="C00000"/>
                </a:solidFill>
                <a:latin typeface="Montserrat" pitchFamily="2" charset="77"/>
              </a:rPr>
              <a:t>HEALTH &amp; WELLBEING</a:t>
            </a:r>
          </a:p>
        </p:txBody>
      </p:sp>
      <p:grpSp>
        <p:nvGrpSpPr>
          <p:cNvPr id="20" name="Group 19">
            <a:extLst>
              <a:ext uri="{FF2B5EF4-FFF2-40B4-BE49-F238E27FC236}">
                <a16:creationId xmlns:a16="http://schemas.microsoft.com/office/drawing/2014/main" id="{E33B833E-FD41-CF23-5633-8C33EDAA24FB}"/>
              </a:ext>
            </a:extLst>
          </p:cNvPr>
          <p:cNvGrpSpPr/>
          <p:nvPr/>
        </p:nvGrpSpPr>
        <p:grpSpPr>
          <a:xfrm>
            <a:off x="5591233" y="2396107"/>
            <a:ext cx="1234904" cy="1632891"/>
            <a:chOff x="5298266" y="2631240"/>
            <a:chExt cx="1234904" cy="1632891"/>
          </a:xfrm>
        </p:grpSpPr>
        <p:pic>
          <p:nvPicPr>
            <p:cNvPr id="43" name="Picture 42">
              <a:extLst>
                <a:ext uri="{FF2B5EF4-FFF2-40B4-BE49-F238E27FC236}">
                  <a16:creationId xmlns:a16="http://schemas.microsoft.com/office/drawing/2014/main" id="{2A3B4FD2-BF6F-B343-B6AE-712554607F3A}"/>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298266" y="2631240"/>
              <a:ext cx="1167924" cy="1156471"/>
            </a:xfrm>
            <a:prstGeom prst="ellipse">
              <a:avLst/>
            </a:prstGeom>
            <a:ln>
              <a:solidFill>
                <a:schemeClr val="bg1"/>
              </a:solidFill>
            </a:ln>
          </p:spPr>
        </p:pic>
        <p:sp>
          <p:nvSpPr>
            <p:cNvPr id="44" name="TextBox 43">
              <a:extLst>
                <a:ext uri="{FF2B5EF4-FFF2-40B4-BE49-F238E27FC236}">
                  <a16:creationId xmlns:a16="http://schemas.microsoft.com/office/drawing/2014/main" id="{34F827B2-E20A-A344-AA97-663EFC20F4C8}"/>
                </a:ext>
              </a:extLst>
            </p:cNvPr>
            <p:cNvSpPr txBox="1"/>
            <p:nvPr/>
          </p:nvSpPr>
          <p:spPr>
            <a:xfrm>
              <a:off x="5298266" y="3802466"/>
              <a:ext cx="1234904" cy="461665"/>
            </a:xfrm>
            <a:prstGeom prst="rect">
              <a:avLst/>
            </a:prstGeom>
            <a:noFill/>
          </p:spPr>
          <p:txBody>
            <a:bodyPr wrap="square">
              <a:spAutoFit/>
            </a:bodyPr>
            <a:lstStyle/>
            <a:p>
              <a:pPr algn="ctr"/>
              <a:r>
                <a:rPr lang="en-US" sz="1200" dirty="0">
                  <a:latin typeface="Montserrat Medium" pitchFamily="2" charset="77"/>
                </a:rPr>
                <a:t>FOOD FOR</a:t>
              </a:r>
            </a:p>
            <a:p>
              <a:pPr algn="ctr"/>
              <a:r>
                <a:rPr lang="en-US" sz="1200" dirty="0">
                  <a:latin typeface="Montserrat Medium" pitchFamily="2" charset="77"/>
                </a:rPr>
                <a:t>THE FUTURE</a:t>
              </a:r>
            </a:p>
          </p:txBody>
        </p:sp>
      </p:grpSp>
      <p:grpSp>
        <p:nvGrpSpPr>
          <p:cNvPr id="21" name="Group 20">
            <a:extLst>
              <a:ext uri="{FF2B5EF4-FFF2-40B4-BE49-F238E27FC236}">
                <a16:creationId xmlns:a16="http://schemas.microsoft.com/office/drawing/2014/main" id="{4F4B5AFE-B803-58CB-EE88-C3EE012A388E}"/>
              </a:ext>
            </a:extLst>
          </p:cNvPr>
          <p:cNvGrpSpPr/>
          <p:nvPr/>
        </p:nvGrpSpPr>
        <p:grpSpPr>
          <a:xfrm>
            <a:off x="7060027" y="2396107"/>
            <a:ext cx="1625049" cy="1817557"/>
            <a:chOff x="6772613" y="2631240"/>
            <a:chExt cx="1625049" cy="1817557"/>
          </a:xfrm>
        </p:grpSpPr>
        <p:pic>
          <p:nvPicPr>
            <p:cNvPr id="45" name="Picture 44">
              <a:extLst>
                <a:ext uri="{FF2B5EF4-FFF2-40B4-BE49-F238E27FC236}">
                  <a16:creationId xmlns:a16="http://schemas.microsoft.com/office/drawing/2014/main" id="{92C3C3BA-1F96-834F-945E-8A8646BE3B1F}"/>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009703" y="2631240"/>
              <a:ext cx="1150871" cy="1158324"/>
            </a:xfrm>
            <a:prstGeom prst="ellipse">
              <a:avLst/>
            </a:prstGeom>
            <a:ln>
              <a:solidFill>
                <a:schemeClr val="bg1"/>
              </a:solidFill>
            </a:ln>
          </p:spPr>
        </p:pic>
        <p:sp>
          <p:nvSpPr>
            <p:cNvPr id="46" name="TextBox 45">
              <a:extLst>
                <a:ext uri="{FF2B5EF4-FFF2-40B4-BE49-F238E27FC236}">
                  <a16:creationId xmlns:a16="http://schemas.microsoft.com/office/drawing/2014/main" id="{13A703D4-9899-4D41-9A03-AB8DFB729C58}"/>
                </a:ext>
              </a:extLst>
            </p:cNvPr>
            <p:cNvSpPr txBox="1"/>
            <p:nvPr/>
          </p:nvSpPr>
          <p:spPr>
            <a:xfrm>
              <a:off x="6772613" y="3802466"/>
              <a:ext cx="1625049" cy="646331"/>
            </a:xfrm>
            <a:prstGeom prst="rect">
              <a:avLst/>
            </a:prstGeom>
            <a:noFill/>
          </p:spPr>
          <p:txBody>
            <a:bodyPr wrap="square">
              <a:spAutoFit/>
            </a:bodyPr>
            <a:lstStyle/>
            <a:p>
              <a:pPr algn="ctr"/>
              <a:r>
                <a:rPr lang="en-US" sz="1200" dirty="0">
                  <a:latin typeface="Montserrat Medium" pitchFamily="2" charset="77"/>
                </a:rPr>
                <a:t>MEDICAL AND COMPREHENSIVE</a:t>
              </a:r>
            </a:p>
            <a:p>
              <a:pPr algn="ctr"/>
              <a:r>
                <a:rPr lang="en-US" sz="1200" dirty="0">
                  <a:latin typeface="Montserrat Medium" pitchFamily="2" charset="77"/>
                </a:rPr>
                <a:t>HEALTHCARE</a:t>
              </a:r>
            </a:p>
          </p:txBody>
        </p:sp>
      </p:grpSp>
      <p:grpSp>
        <p:nvGrpSpPr>
          <p:cNvPr id="22" name="Group 21">
            <a:extLst>
              <a:ext uri="{FF2B5EF4-FFF2-40B4-BE49-F238E27FC236}">
                <a16:creationId xmlns:a16="http://schemas.microsoft.com/office/drawing/2014/main" id="{6906A27B-CFB5-54CA-33DF-7E7E2FA4CE5B}"/>
              </a:ext>
            </a:extLst>
          </p:cNvPr>
          <p:cNvGrpSpPr/>
          <p:nvPr/>
        </p:nvGrpSpPr>
        <p:grpSpPr>
          <a:xfrm>
            <a:off x="8759163" y="2402541"/>
            <a:ext cx="1752900" cy="1626457"/>
            <a:chOff x="8587658" y="2637674"/>
            <a:chExt cx="1752900" cy="1626457"/>
          </a:xfrm>
        </p:grpSpPr>
        <p:pic>
          <p:nvPicPr>
            <p:cNvPr id="47" name="Picture 46">
              <a:extLst>
                <a:ext uri="{FF2B5EF4-FFF2-40B4-BE49-F238E27FC236}">
                  <a16:creationId xmlns:a16="http://schemas.microsoft.com/office/drawing/2014/main" id="{71F3AD54-A623-C54F-AB5D-BD9CB70C1A56}"/>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8888672" y="2637674"/>
              <a:ext cx="1150871" cy="1153791"/>
            </a:xfrm>
            <a:prstGeom prst="ellipse">
              <a:avLst/>
            </a:prstGeom>
            <a:ln>
              <a:solidFill>
                <a:schemeClr val="bg1"/>
              </a:solidFill>
            </a:ln>
          </p:spPr>
        </p:pic>
        <p:sp>
          <p:nvSpPr>
            <p:cNvPr id="48" name="TextBox 47">
              <a:extLst>
                <a:ext uri="{FF2B5EF4-FFF2-40B4-BE49-F238E27FC236}">
                  <a16:creationId xmlns:a16="http://schemas.microsoft.com/office/drawing/2014/main" id="{8ABD8AC9-EF6E-6B4E-B844-1BBCDA1BA04C}"/>
                </a:ext>
              </a:extLst>
            </p:cNvPr>
            <p:cNvSpPr txBox="1"/>
            <p:nvPr/>
          </p:nvSpPr>
          <p:spPr>
            <a:xfrm>
              <a:off x="8587658" y="3802466"/>
              <a:ext cx="1752900" cy="461665"/>
            </a:xfrm>
            <a:prstGeom prst="rect">
              <a:avLst/>
            </a:prstGeom>
            <a:noFill/>
          </p:spPr>
          <p:txBody>
            <a:bodyPr wrap="square">
              <a:spAutoFit/>
            </a:bodyPr>
            <a:lstStyle/>
            <a:p>
              <a:pPr algn="ctr"/>
              <a:r>
                <a:rPr lang="en-US" sz="1200" dirty="0">
                  <a:latin typeface="Montserrat Medium" pitchFamily="2" charset="77"/>
                </a:rPr>
                <a:t>HIGH-VALUE AND</a:t>
              </a:r>
            </a:p>
            <a:p>
              <a:pPr algn="ctr"/>
              <a:r>
                <a:rPr lang="en-US" sz="1200" dirty="0">
                  <a:latin typeface="Montserrat Medium" pitchFamily="2" charset="77"/>
                </a:rPr>
                <a:t>MEDICAL TOURISM</a:t>
              </a:r>
            </a:p>
          </p:txBody>
        </p:sp>
      </p:grpSp>
      <p:grpSp>
        <p:nvGrpSpPr>
          <p:cNvPr id="23" name="Group 22">
            <a:extLst>
              <a:ext uri="{FF2B5EF4-FFF2-40B4-BE49-F238E27FC236}">
                <a16:creationId xmlns:a16="http://schemas.microsoft.com/office/drawing/2014/main" id="{E8FEAB20-6B3C-2659-5BD8-309570F9C6C4}"/>
              </a:ext>
            </a:extLst>
          </p:cNvPr>
          <p:cNvGrpSpPr/>
          <p:nvPr/>
        </p:nvGrpSpPr>
        <p:grpSpPr>
          <a:xfrm>
            <a:off x="10559517" y="2397905"/>
            <a:ext cx="1752900" cy="1631093"/>
            <a:chOff x="10364206" y="2633038"/>
            <a:chExt cx="1752900" cy="1631093"/>
          </a:xfrm>
        </p:grpSpPr>
        <p:pic>
          <p:nvPicPr>
            <p:cNvPr id="53" name="Picture 52">
              <a:extLst>
                <a:ext uri="{FF2B5EF4-FFF2-40B4-BE49-F238E27FC236}">
                  <a16:creationId xmlns:a16="http://schemas.microsoft.com/office/drawing/2014/main" id="{0CD412B8-CB44-E841-B00B-5BF489CF1FF0}"/>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10665220" y="2633038"/>
              <a:ext cx="1150871" cy="1152873"/>
            </a:xfrm>
            <a:prstGeom prst="ellipse">
              <a:avLst/>
            </a:prstGeom>
            <a:ln>
              <a:solidFill>
                <a:schemeClr val="bg1"/>
              </a:solidFill>
            </a:ln>
          </p:spPr>
        </p:pic>
        <p:sp>
          <p:nvSpPr>
            <p:cNvPr id="54" name="TextBox 53">
              <a:extLst>
                <a:ext uri="{FF2B5EF4-FFF2-40B4-BE49-F238E27FC236}">
                  <a16:creationId xmlns:a16="http://schemas.microsoft.com/office/drawing/2014/main" id="{AECBABEF-60A6-8944-8E20-7B74CE558861}"/>
                </a:ext>
              </a:extLst>
            </p:cNvPr>
            <p:cNvSpPr txBox="1"/>
            <p:nvPr/>
          </p:nvSpPr>
          <p:spPr>
            <a:xfrm>
              <a:off x="10364206" y="3802466"/>
              <a:ext cx="1752900" cy="461665"/>
            </a:xfrm>
            <a:prstGeom prst="rect">
              <a:avLst/>
            </a:prstGeom>
            <a:noFill/>
          </p:spPr>
          <p:txBody>
            <a:bodyPr wrap="square">
              <a:spAutoFit/>
            </a:bodyPr>
            <a:lstStyle/>
            <a:p>
              <a:pPr algn="ctr"/>
              <a:r>
                <a:rPr lang="en-US" sz="1200" dirty="0">
                  <a:latin typeface="Montserrat Medium" pitchFamily="2" charset="77"/>
                </a:rPr>
                <a:t>BIOFUEL AND</a:t>
              </a:r>
            </a:p>
            <a:p>
              <a:pPr algn="ctr"/>
              <a:r>
                <a:rPr lang="en-US" sz="1200" dirty="0">
                  <a:latin typeface="Montserrat Medium" pitchFamily="2" charset="77"/>
                </a:rPr>
                <a:t>BIOCHEMICAL</a:t>
              </a:r>
            </a:p>
          </p:txBody>
        </p:sp>
      </p:grpSp>
      <p:grpSp>
        <p:nvGrpSpPr>
          <p:cNvPr id="25" name="Group 24">
            <a:extLst>
              <a:ext uri="{FF2B5EF4-FFF2-40B4-BE49-F238E27FC236}">
                <a16:creationId xmlns:a16="http://schemas.microsoft.com/office/drawing/2014/main" id="{63EA3473-894F-080D-B523-DE01A60C82A2}"/>
              </a:ext>
            </a:extLst>
          </p:cNvPr>
          <p:cNvGrpSpPr/>
          <p:nvPr/>
        </p:nvGrpSpPr>
        <p:grpSpPr>
          <a:xfrm>
            <a:off x="2895124" y="4970995"/>
            <a:ext cx="2518740" cy="1685764"/>
            <a:chOff x="2682059" y="5092917"/>
            <a:chExt cx="2518740" cy="1685764"/>
          </a:xfrm>
        </p:grpSpPr>
        <p:pic>
          <p:nvPicPr>
            <p:cNvPr id="55" name="Picture 54">
              <a:extLst>
                <a:ext uri="{FF2B5EF4-FFF2-40B4-BE49-F238E27FC236}">
                  <a16:creationId xmlns:a16="http://schemas.microsoft.com/office/drawing/2014/main" id="{0F1F3341-0F71-454A-AD24-80BA2718EA77}"/>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3317768" y="5092917"/>
              <a:ext cx="1096356" cy="1092626"/>
            </a:xfrm>
            <a:prstGeom prst="ellipse">
              <a:avLst/>
            </a:prstGeom>
            <a:ln>
              <a:solidFill>
                <a:schemeClr val="bg1"/>
              </a:solidFill>
            </a:ln>
          </p:spPr>
        </p:pic>
        <p:sp>
          <p:nvSpPr>
            <p:cNvPr id="56" name="TextBox 55">
              <a:extLst>
                <a:ext uri="{FF2B5EF4-FFF2-40B4-BE49-F238E27FC236}">
                  <a16:creationId xmlns:a16="http://schemas.microsoft.com/office/drawing/2014/main" id="{C9510951-897B-0D49-8759-B8C171AE2C4E}"/>
                </a:ext>
              </a:extLst>
            </p:cNvPr>
            <p:cNvSpPr txBox="1"/>
            <p:nvPr/>
          </p:nvSpPr>
          <p:spPr>
            <a:xfrm>
              <a:off x="2682059" y="6317016"/>
              <a:ext cx="2518740" cy="461665"/>
            </a:xfrm>
            <a:prstGeom prst="rect">
              <a:avLst/>
            </a:prstGeom>
            <a:noFill/>
          </p:spPr>
          <p:txBody>
            <a:bodyPr wrap="square">
              <a:spAutoFit/>
            </a:bodyPr>
            <a:lstStyle/>
            <a:p>
              <a:pPr algn="ctr"/>
              <a:r>
                <a:rPr lang="en-US" sz="1200" dirty="0">
                  <a:latin typeface="Montserrat Medium" pitchFamily="2" charset="77"/>
                </a:rPr>
                <a:t>EDUCATION AND HUMAN RESOURCE DEVELOPMENT</a:t>
              </a:r>
            </a:p>
          </p:txBody>
        </p:sp>
      </p:grpSp>
      <p:sp>
        <p:nvSpPr>
          <p:cNvPr id="57" name="TextBox 56">
            <a:extLst>
              <a:ext uri="{FF2B5EF4-FFF2-40B4-BE49-F238E27FC236}">
                <a16:creationId xmlns:a16="http://schemas.microsoft.com/office/drawing/2014/main" id="{A777FD2F-2B84-1E45-8A1E-8FE9048EAB89}"/>
              </a:ext>
            </a:extLst>
          </p:cNvPr>
          <p:cNvSpPr txBox="1"/>
          <p:nvPr/>
        </p:nvSpPr>
        <p:spPr>
          <a:xfrm>
            <a:off x="2782657" y="4467473"/>
            <a:ext cx="3436139" cy="369332"/>
          </a:xfrm>
          <a:prstGeom prst="rect">
            <a:avLst/>
          </a:prstGeom>
          <a:noFill/>
        </p:spPr>
        <p:txBody>
          <a:bodyPr wrap="square">
            <a:spAutoFit/>
          </a:bodyPr>
          <a:lstStyle/>
          <a:p>
            <a:r>
              <a:rPr lang="en-US" b="1" dirty="0">
                <a:solidFill>
                  <a:srgbClr val="C00000"/>
                </a:solidFill>
                <a:latin typeface="Montserrat" pitchFamily="2" charset="77"/>
              </a:rPr>
              <a:t>HUMAN RESOURCES</a:t>
            </a:r>
          </a:p>
        </p:txBody>
      </p:sp>
      <p:grpSp>
        <p:nvGrpSpPr>
          <p:cNvPr id="14" name="Group 13">
            <a:extLst>
              <a:ext uri="{FF2B5EF4-FFF2-40B4-BE49-F238E27FC236}">
                <a16:creationId xmlns:a16="http://schemas.microsoft.com/office/drawing/2014/main" id="{14E7BB21-864A-02DC-3C7F-DA8FBF4B3960}"/>
              </a:ext>
            </a:extLst>
          </p:cNvPr>
          <p:cNvGrpSpPr/>
          <p:nvPr/>
        </p:nvGrpSpPr>
        <p:grpSpPr>
          <a:xfrm>
            <a:off x="4896833" y="4935481"/>
            <a:ext cx="2518740" cy="1536612"/>
            <a:chOff x="4577233" y="5057403"/>
            <a:chExt cx="2518740" cy="1536612"/>
          </a:xfrm>
        </p:grpSpPr>
        <p:pic>
          <p:nvPicPr>
            <p:cNvPr id="58" name="Picture 57">
              <a:extLst>
                <a:ext uri="{FF2B5EF4-FFF2-40B4-BE49-F238E27FC236}">
                  <a16:creationId xmlns:a16="http://schemas.microsoft.com/office/drawing/2014/main" id="{CA4EBEE0-1BD6-6C46-BDE3-CAE0AD35B6FD}"/>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b="-1"/>
            <a:stretch/>
          </p:blipFill>
          <p:spPr>
            <a:xfrm>
              <a:off x="5300862" y="5057403"/>
              <a:ext cx="1096356" cy="1099760"/>
            </a:xfrm>
            <a:prstGeom prst="ellipse">
              <a:avLst/>
            </a:prstGeom>
            <a:ln>
              <a:solidFill>
                <a:schemeClr val="bg1"/>
              </a:solidFill>
            </a:ln>
          </p:spPr>
        </p:pic>
        <p:sp>
          <p:nvSpPr>
            <p:cNvPr id="59" name="TextBox 58">
              <a:extLst>
                <a:ext uri="{FF2B5EF4-FFF2-40B4-BE49-F238E27FC236}">
                  <a16:creationId xmlns:a16="http://schemas.microsoft.com/office/drawing/2014/main" id="{BCF9F01E-44F0-BD43-91BD-6234DB4DD78C}"/>
                </a:ext>
              </a:extLst>
            </p:cNvPr>
            <p:cNvSpPr txBox="1"/>
            <p:nvPr/>
          </p:nvSpPr>
          <p:spPr>
            <a:xfrm>
              <a:off x="4577233" y="6317016"/>
              <a:ext cx="2518740" cy="276999"/>
            </a:xfrm>
            <a:prstGeom prst="rect">
              <a:avLst/>
            </a:prstGeom>
            <a:noFill/>
          </p:spPr>
          <p:txBody>
            <a:bodyPr wrap="square">
              <a:spAutoFit/>
            </a:bodyPr>
            <a:lstStyle/>
            <a:p>
              <a:pPr algn="ctr"/>
              <a:r>
                <a:rPr lang="en-US" sz="1200" dirty="0">
                  <a:latin typeface="Montserrat Medium" pitchFamily="2" charset="77"/>
                </a:rPr>
                <a:t>DIGITAL</a:t>
              </a:r>
            </a:p>
          </p:txBody>
        </p:sp>
      </p:grpSp>
      <p:sp>
        <p:nvSpPr>
          <p:cNvPr id="60" name="TextBox 59">
            <a:extLst>
              <a:ext uri="{FF2B5EF4-FFF2-40B4-BE49-F238E27FC236}">
                <a16:creationId xmlns:a16="http://schemas.microsoft.com/office/drawing/2014/main" id="{32E4E16C-8110-074F-8DC7-0D77A081DC72}"/>
              </a:ext>
            </a:extLst>
          </p:cNvPr>
          <p:cNvSpPr txBox="1"/>
          <p:nvPr/>
        </p:nvSpPr>
        <p:spPr>
          <a:xfrm>
            <a:off x="5386633" y="4467473"/>
            <a:ext cx="1773548" cy="369332"/>
          </a:xfrm>
          <a:prstGeom prst="rect">
            <a:avLst/>
          </a:prstGeom>
          <a:noFill/>
        </p:spPr>
        <p:txBody>
          <a:bodyPr wrap="square">
            <a:spAutoFit/>
          </a:bodyPr>
          <a:lstStyle/>
          <a:p>
            <a:r>
              <a:rPr lang="en-US" b="1" dirty="0">
                <a:solidFill>
                  <a:srgbClr val="C00000"/>
                </a:solidFill>
                <a:latin typeface="Montserrat" pitchFamily="2" charset="77"/>
              </a:rPr>
              <a:t>DIGITAL</a:t>
            </a:r>
          </a:p>
        </p:txBody>
      </p:sp>
      <p:grpSp>
        <p:nvGrpSpPr>
          <p:cNvPr id="17" name="Group 16">
            <a:extLst>
              <a:ext uri="{FF2B5EF4-FFF2-40B4-BE49-F238E27FC236}">
                <a16:creationId xmlns:a16="http://schemas.microsoft.com/office/drawing/2014/main" id="{3ECB394C-A5B9-A093-C1B5-3F7B003B60BD}"/>
              </a:ext>
            </a:extLst>
          </p:cNvPr>
          <p:cNvGrpSpPr/>
          <p:nvPr/>
        </p:nvGrpSpPr>
        <p:grpSpPr>
          <a:xfrm>
            <a:off x="7157879" y="4939382"/>
            <a:ext cx="1474038" cy="1532711"/>
            <a:chOff x="7243400" y="5061304"/>
            <a:chExt cx="1474038" cy="1532711"/>
          </a:xfrm>
        </p:grpSpPr>
        <p:pic>
          <p:nvPicPr>
            <p:cNvPr id="63" name="Picture 62">
              <a:extLst>
                <a:ext uri="{FF2B5EF4-FFF2-40B4-BE49-F238E27FC236}">
                  <a16:creationId xmlns:a16="http://schemas.microsoft.com/office/drawing/2014/main" id="{736C9516-BC27-2442-8E76-8491F2C2F997}"/>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b="-1250"/>
            <a:stretch/>
          </p:blipFill>
          <p:spPr>
            <a:xfrm>
              <a:off x="7444900" y="5061304"/>
              <a:ext cx="1096356" cy="1098030"/>
            </a:xfrm>
            <a:prstGeom prst="ellipse">
              <a:avLst/>
            </a:prstGeom>
            <a:ln>
              <a:solidFill>
                <a:schemeClr val="bg1"/>
              </a:solidFill>
            </a:ln>
          </p:spPr>
        </p:pic>
        <p:sp>
          <p:nvSpPr>
            <p:cNvPr id="64" name="TextBox 63">
              <a:extLst>
                <a:ext uri="{FF2B5EF4-FFF2-40B4-BE49-F238E27FC236}">
                  <a16:creationId xmlns:a16="http://schemas.microsoft.com/office/drawing/2014/main" id="{C41E4EC0-2960-C74D-AC3D-208BCD122528}"/>
                </a:ext>
              </a:extLst>
            </p:cNvPr>
            <p:cNvSpPr txBox="1"/>
            <p:nvPr/>
          </p:nvSpPr>
          <p:spPr>
            <a:xfrm>
              <a:off x="7243400" y="6317016"/>
              <a:ext cx="1474038" cy="276999"/>
            </a:xfrm>
            <a:prstGeom prst="rect">
              <a:avLst/>
            </a:prstGeom>
            <a:noFill/>
          </p:spPr>
          <p:txBody>
            <a:bodyPr wrap="square">
              <a:spAutoFit/>
            </a:bodyPr>
            <a:lstStyle/>
            <a:p>
              <a:pPr algn="ctr"/>
              <a:r>
                <a:rPr lang="en-US" sz="1200" dirty="0">
                  <a:latin typeface="Montserrat Medium" pitchFamily="2" charset="77"/>
                </a:rPr>
                <a:t>DEFENSE</a:t>
              </a:r>
            </a:p>
          </p:txBody>
        </p:sp>
      </p:grpSp>
      <p:grpSp>
        <p:nvGrpSpPr>
          <p:cNvPr id="18" name="Group 17">
            <a:extLst>
              <a:ext uri="{FF2B5EF4-FFF2-40B4-BE49-F238E27FC236}">
                <a16:creationId xmlns:a16="http://schemas.microsoft.com/office/drawing/2014/main" id="{C23B9790-B8A9-FA8F-534E-E6C19AE700F5}"/>
              </a:ext>
            </a:extLst>
          </p:cNvPr>
          <p:cNvGrpSpPr/>
          <p:nvPr/>
        </p:nvGrpSpPr>
        <p:grpSpPr>
          <a:xfrm>
            <a:off x="8986783" y="4934337"/>
            <a:ext cx="1452835" cy="1722422"/>
            <a:chOff x="8897656" y="5056259"/>
            <a:chExt cx="1452835" cy="1722422"/>
          </a:xfrm>
        </p:grpSpPr>
        <p:pic>
          <p:nvPicPr>
            <p:cNvPr id="65" name="Picture 64">
              <a:extLst>
                <a:ext uri="{FF2B5EF4-FFF2-40B4-BE49-F238E27FC236}">
                  <a16:creationId xmlns:a16="http://schemas.microsoft.com/office/drawing/2014/main" id="{AC23D45F-1B24-8F41-BB75-7B0A6E12EF17}"/>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a:stretch/>
          </p:blipFill>
          <p:spPr>
            <a:xfrm>
              <a:off x="9075895" y="5056259"/>
              <a:ext cx="1096356" cy="1102982"/>
            </a:xfrm>
            <a:prstGeom prst="ellipse">
              <a:avLst/>
            </a:prstGeom>
            <a:ln>
              <a:solidFill>
                <a:schemeClr val="bg1"/>
              </a:solidFill>
            </a:ln>
          </p:spPr>
        </p:pic>
        <p:sp>
          <p:nvSpPr>
            <p:cNvPr id="66" name="TextBox 65">
              <a:extLst>
                <a:ext uri="{FF2B5EF4-FFF2-40B4-BE49-F238E27FC236}">
                  <a16:creationId xmlns:a16="http://schemas.microsoft.com/office/drawing/2014/main" id="{5072ABF0-1A42-EA45-8C1C-EC38E0D683B8}"/>
                </a:ext>
              </a:extLst>
            </p:cNvPr>
            <p:cNvSpPr txBox="1"/>
            <p:nvPr/>
          </p:nvSpPr>
          <p:spPr>
            <a:xfrm>
              <a:off x="8897656" y="6317016"/>
              <a:ext cx="1452835" cy="461665"/>
            </a:xfrm>
            <a:prstGeom prst="rect">
              <a:avLst/>
            </a:prstGeom>
            <a:noFill/>
          </p:spPr>
          <p:txBody>
            <a:bodyPr wrap="square">
              <a:spAutoFit/>
            </a:bodyPr>
            <a:lstStyle/>
            <a:p>
              <a:pPr algn="ctr"/>
              <a:r>
                <a:rPr lang="en-US" sz="1200" dirty="0">
                  <a:latin typeface="Montserrat Medium" pitchFamily="2" charset="77"/>
                </a:rPr>
                <a:t>AUTOMATION</a:t>
              </a:r>
            </a:p>
            <a:p>
              <a:pPr algn="ctr"/>
              <a:r>
                <a:rPr lang="en-US" sz="1200" dirty="0">
                  <a:latin typeface="Montserrat Medium" pitchFamily="2" charset="77"/>
                </a:rPr>
                <a:t>AND ROBOTICS</a:t>
              </a:r>
            </a:p>
          </p:txBody>
        </p:sp>
      </p:grpSp>
      <p:grpSp>
        <p:nvGrpSpPr>
          <p:cNvPr id="19" name="Group 18">
            <a:extLst>
              <a:ext uri="{FF2B5EF4-FFF2-40B4-BE49-F238E27FC236}">
                <a16:creationId xmlns:a16="http://schemas.microsoft.com/office/drawing/2014/main" id="{F3BF79A0-00EC-32F3-FD2C-135C56C79704}"/>
              </a:ext>
            </a:extLst>
          </p:cNvPr>
          <p:cNvGrpSpPr/>
          <p:nvPr/>
        </p:nvGrpSpPr>
        <p:grpSpPr>
          <a:xfrm>
            <a:off x="10741218" y="4934337"/>
            <a:ext cx="1452835" cy="1722422"/>
            <a:chOff x="10457129" y="5056259"/>
            <a:chExt cx="1452835" cy="1722422"/>
          </a:xfrm>
        </p:grpSpPr>
        <p:pic>
          <p:nvPicPr>
            <p:cNvPr id="67" name="Picture 66">
              <a:extLst>
                <a:ext uri="{FF2B5EF4-FFF2-40B4-BE49-F238E27FC236}">
                  <a16:creationId xmlns:a16="http://schemas.microsoft.com/office/drawing/2014/main" id="{81FBAACB-B3A7-0B4D-9816-CD0CF51071FB}"/>
                </a:ext>
              </a:extLst>
            </p:cNvPr>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10635368" y="5056259"/>
              <a:ext cx="1096356" cy="1096299"/>
            </a:xfrm>
            <a:prstGeom prst="ellipse">
              <a:avLst/>
            </a:prstGeom>
            <a:ln>
              <a:solidFill>
                <a:schemeClr val="bg1"/>
              </a:solidFill>
            </a:ln>
          </p:spPr>
        </p:pic>
        <p:sp>
          <p:nvSpPr>
            <p:cNvPr id="68" name="TextBox 67">
              <a:extLst>
                <a:ext uri="{FF2B5EF4-FFF2-40B4-BE49-F238E27FC236}">
                  <a16:creationId xmlns:a16="http://schemas.microsoft.com/office/drawing/2014/main" id="{AC3A1AED-2894-A345-8871-E7A6C950F0DB}"/>
                </a:ext>
              </a:extLst>
            </p:cNvPr>
            <p:cNvSpPr txBox="1"/>
            <p:nvPr/>
          </p:nvSpPr>
          <p:spPr>
            <a:xfrm>
              <a:off x="10457129" y="6317016"/>
              <a:ext cx="1452835" cy="461665"/>
            </a:xfrm>
            <a:prstGeom prst="rect">
              <a:avLst/>
            </a:prstGeom>
            <a:noFill/>
          </p:spPr>
          <p:txBody>
            <a:bodyPr wrap="square">
              <a:spAutoFit/>
            </a:bodyPr>
            <a:lstStyle/>
            <a:p>
              <a:pPr algn="ctr"/>
              <a:r>
                <a:rPr lang="en-US" sz="1200" dirty="0">
                  <a:latin typeface="Montserrat Medium" pitchFamily="2" charset="77"/>
                </a:rPr>
                <a:t>INTELLIGENT</a:t>
              </a:r>
            </a:p>
            <a:p>
              <a:pPr algn="ctr"/>
              <a:r>
                <a:rPr lang="en-US" sz="1200" dirty="0">
                  <a:latin typeface="Montserrat Medium" pitchFamily="2" charset="77"/>
                </a:rPr>
                <a:t>ELECTRONICS</a:t>
              </a:r>
            </a:p>
          </p:txBody>
        </p:sp>
      </p:grpSp>
      <p:sp>
        <p:nvSpPr>
          <p:cNvPr id="2" name="Rectangle 1">
            <a:extLst>
              <a:ext uri="{FF2B5EF4-FFF2-40B4-BE49-F238E27FC236}">
                <a16:creationId xmlns:a16="http://schemas.microsoft.com/office/drawing/2014/main" id="{50CCEFD9-2F1B-AECB-368C-0DEBBDB363E1}"/>
              </a:ext>
            </a:extLst>
          </p:cNvPr>
          <p:cNvSpPr/>
          <p:nvPr/>
        </p:nvSpPr>
        <p:spPr>
          <a:xfrm>
            <a:off x="631053" y="2250615"/>
            <a:ext cx="4817578" cy="1878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0DF2DE2-9530-4B1B-E5CF-9F4795990682}"/>
              </a:ext>
            </a:extLst>
          </p:cNvPr>
          <p:cNvSpPr/>
          <p:nvPr/>
        </p:nvSpPr>
        <p:spPr>
          <a:xfrm>
            <a:off x="5485115" y="2250615"/>
            <a:ext cx="6642581" cy="1878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B321C8-B5C1-862C-487A-CBC9FD97FB21}"/>
              </a:ext>
            </a:extLst>
          </p:cNvPr>
          <p:cNvSpPr/>
          <p:nvPr/>
        </p:nvSpPr>
        <p:spPr>
          <a:xfrm>
            <a:off x="631053" y="4762279"/>
            <a:ext cx="2229305" cy="1878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2828C49-E9EA-B755-2460-8E1E01E0F27A}"/>
              </a:ext>
            </a:extLst>
          </p:cNvPr>
          <p:cNvSpPr/>
          <p:nvPr/>
        </p:nvSpPr>
        <p:spPr>
          <a:xfrm>
            <a:off x="2896200" y="4762279"/>
            <a:ext cx="2552430" cy="1878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7D33E97-96DD-C79D-57E4-5B73EAFBE4E1}"/>
              </a:ext>
            </a:extLst>
          </p:cNvPr>
          <p:cNvSpPr/>
          <p:nvPr/>
        </p:nvSpPr>
        <p:spPr>
          <a:xfrm>
            <a:off x="5486401" y="4762280"/>
            <a:ext cx="6641296" cy="1879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4551668-BF43-D4F3-3D44-A6FEEB190A57}"/>
              </a:ext>
            </a:extLst>
          </p:cNvPr>
          <p:cNvSpPr/>
          <p:nvPr/>
        </p:nvSpPr>
        <p:spPr>
          <a:xfrm>
            <a:off x="321859"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Rectangle 48">
            <a:extLst>
              <a:ext uri="{FF2B5EF4-FFF2-40B4-BE49-F238E27FC236}">
                <a16:creationId xmlns:a16="http://schemas.microsoft.com/office/drawing/2014/main" id="{7AB67DD4-3628-7A37-C059-69131A3A9690}"/>
              </a:ext>
            </a:extLst>
          </p:cNvPr>
          <p:cNvSpPr/>
          <p:nvPr/>
        </p:nvSpPr>
        <p:spPr>
          <a:xfrm>
            <a:off x="11133280" y="3489866"/>
            <a:ext cx="12192000" cy="6858000"/>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579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Box 156">
            <a:extLst>
              <a:ext uri="{FF2B5EF4-FFF2-40B4-BE49-F238E27FC236}">
                <a16:creationId xmlns:a16="http://schemas.microsoft.com/office/drawing/2014/main" id="{C237D89D-EACA-ADAE-795B-C0E560B42A15}"/>
              </a:ext>
            </a:extLst>
          </p:cNvPr>
          <p:cNvSpPr txBox="1"/>
          <p:nvPr/>
        </p:nvSpPr>
        <p:spPr>
          <a:xfrm>
            <a:off x="9117106" y="3352234"/>
            <a:ext cx="184731" cy="369332"/>
          </a:xfrm>
          <a:prstGeom prst="rect">
            <a:avLst/>
          </a:prstGeom>
          <a:noFill/>
        </p:spPr>
        <p:txBody>
          <a:bodyPr wrap="none" rtlCol="0">
            <a:spAutoFit/>
          </a:bodyPr>
          <a:lstStyle/>
          <a:p>
            <a:endParaRPr lang="en-US" dirty="0">
              <a:solidFill>
                <a:prstClr val="black"/>
              </a:solidFill>
            </a:endParaRPr>
          </a:p>
        </p:txBody>
      </p:sp>
      <p:sp>
        <p:nvSpPr>
          <p:cNvPr id="83" name="TextBox 82">
            <a:extLst>
              <a:ext uri="{FF2B5EF4-FFF2-40B4-BE49-F238E27FC236}">
                <a16:creationId xmlns:a16="http://schemas.microsoft.com/office/drawing/2014/main" id="{C6814D6C-FA94-5048-88CC-8D89B88B0AB0}"/>
              </a:ext>
            </a:extLst>
          </p:cNvPr>
          <p:cNvSpPr txBox="1"/>
          <p:nvPr/>
        </p:nvSpPr>
        <p:spPr>
          <a:xfrm>
            <a:off x="10558132" y="6776304"/>
            <a:ext cx="664828" cy="369332"/>
          </a:xfrm>
          <a:prstGeom prst="rect">
            <a:avLst/>
          </a:prstGeom>
          <a:noFill/>
        </p:spPr>
        <p:txBody>
          <a:bodyPr wrap="square" rtlCol="0">
            <a:spAutoFit/>
          </a:bodyPr>
          <a:lstStyle/>
          <a:p>
            <a:pPr algn="ctr"/>
            <a:r>
              <a:rPr lang="en-US" b="1" dirty="0">
                <a:solidFill>
                  <a:prstClr val="white"/>
                </a:solidFill>
                <a:latin typeface="Montserrat" pitchFamily="2" charset="77"/>
              </a:rPr>
              <a:t>C1-1</a:t>
            </a:r>
            <a:endParaRPr lang="x-none" b="1" dirty="0">
              <a:solidFill>
                <a:prstClr val="white"/>
              </a:solidFill>
              <a:latin typeface="Montserrat" pitchFamily="2" charset="77"/>
            </a:endParaRPr>
          </a:p>
        </p:txBody>
      </p:sp>
      <p:sp>
        <p:nvSpPr>
          <p:cNvPr id="81" name="TextBox 80">
            <a:extLst>
              <a:ext uri="{FF2B5EF4-FFF2-40B4-BE49-F238E27FC236}">
                <a16:creationId xmlns:a16="http://schemas.microsoft.com/office/drawing/2014/main" id="{870EC44B-A8BD-8FEC-DDF3-5DA3E59077A8}"/>
              </a:ext>
            </a:extLst>
          </p:cNvPr>
          <p:cNvSpPr txBox="1"/>
          <p:nvPr/>
        </p:nvSpPr>
        <p:spPr>
          <a:xfrm>
            <a:off x="7997254" y="2636679"/>
            <a:ext cx="3207437" cy="1123384"/>
          </a:xfrm>
          <a:prstGeom prst="rect">
            <a:avLst/>
          </a:prstGeom>
          <a:noFill/>
        </p:spPr>
        <p:txBody>
          <a:bodyPr wrap="square" bIns="91440">
            <a:spAutoFit/>
          </a:bodyPr>
          <a:lstStyle/>
          <a:p>
            <a:pPr marL="285750" indent="-285750">
              <a:buFont typeface="Wingdings" panose="05000000000000000000" pitchFamily="2" charset="2"/>
              <a:buChar char="§"/>
            </a:pPr>
            <a:r>
              <a:rPr lang="en-US" sz="1600" dirty="0">
                <a:solidFill>
                  <a:prstClr val="black">
                    <a:lumMod val="75000"/>
                    <a:lumOff val="25000"/>
                  </a:prstClr>
                </a:solidFill>
                <a:latin typeface="Montserrat" panose="00000500000000000000" pitchFamily="2" charset="0"/>
                <a:cs typeface="Sukhumvit Set" panose="02000506000000020004" pitchFamily="2" charset="-34"/>
              </a:rPr>
              <a:t>Satellite</a:t>
            </a:r>
            <a:endParaRPr lang="th-TH" sz="1600" dirty="0">
              <a:solidFill>
                <a:prstClr val="black">
                  <a:lumMod val="75000"/>
                  <a:lumOff val="25000"/>
                </a:prstClr>
              </a:solidFill>
              <a:latin typeface="Montserrat" panose="00000500000000000000" pitchFamily="2" charset="0"/>
              <a:cs typeface="Sukhumvit Set" panose="02000506000000020004" pitchFamily="2" charset="-34"/>
            </a:endParaRPr>
          </a:p>
          <a:p>
            <a:pPr marL="285750" indent="-285750">
              <a:buFont typeface="Wingdings" panose="05000000000000000000" pitchFamily="2" charset="2"/>
              <a:buChar char="§"/>
            </a:pPr>
            <a:r>
              <a:rPr lang="en-US" sz="1600" dirty="0">
                <a:solidFill>
                  <a:prstClr val="black">
                    <a:lumMod val="75000"/>
                    <a:lumOff val="25000"/>
                  </a:prstClr>
                </a:solidFill>
                <a:latin typeface="Montserrat" panose="00000500000000000000" pitchFamily="2" charset="0"/>
                <a:cs typeface="Sukhumvit Set" panose="02000506000000020004" pitchFamily="2" charset="-34"/>
              </a:rPr>
              <a:t>Unmanned Vehicles/AV</a:t>
            </a:r>
          </a:p>
          <a:p>
            <a:pPr marL="285750" indent="-285750">
              <a:buFont typeface="Wingdings" panose="05000000000000000000" pitchFamily="2" charset="2"/>
              <a:buChar char="§"/>
            </a:pPr>
            <a:r>
              <a:rPr lang="en-US" sz="1600" dirty="0">
                <a:solidFill>
                  <a:prstClr val="black">
                    <a:lumMod val="75000"/>
                    <a:lumOff val="25000"/>
                  </a:prstClr>
                </a:solidFill>
                <a:latin typeface="Montserrat" panose="00000500000000000000" pitchFamily="2" charset="0"/>
                <a:cs typeface="Sukhumvit Set" panose="02000506000000020004" pitchFamily="2" charset="-34"/>
              </a:rPr>
              <a:t>UAV (Drone)</a:t>
            </a:r>
          </a:p>
          <a:p>
            <a:pPr marL="285750" indent="-285750">
              <a:buFont typeface="Wingdings" panose="05000000000000000000" pitchFamily="2" charset="2"/>
              <a:buChar char="§"/>
            </a:pPr>
            <a:r>
              <a:rPr lang="en-US" sz="1600" dirty="0">
                <a:solidFill>
                  <a:prstClr val="black">
                    <a:lumMod val="75000"/>
                    <a:lumOff val="25000"/>
                  </a:prstClr>
                </a:solidFill>
                <a:latin typeface="Montserrat" panose="00000500000000000000" pitchFamily="2" charset="0"/>
                <a:cs typeface="Sukhumvit Set" panose="02000506000000020004" pitchFamily="2" charset="-34"/>
              </a:rPr>
              <a:t>Automation/ AI </a:t>
            </a:r>
          </a:p>
        </p:txBody>
      </p:sp>
      <p:grpSp>
        <p:nvGrpSpPr>
          <p:cNvPr id="84" name="Group 83">
            <a:extLst>
              <a:ext uri="{FF2B5EF4-FFF2-40B4-BE49-F238E27FC236}">
                <a16:creationId xmlns:a16="http://schemas.microsoft.com/office/drawing/2014/main" id="{9F2BD5B4-7F08-E5A9-D5D6-3855EE477B3C}"/>
              </a:ext>
            </a:extLst>
          </p:cNvPr>
          <p:cNvGrpSpPr/>
          <p:nvPr/>
        </p:nvGrpSpPr>
        <p:grpSpPr>
          <a:xfrm>
            <a:off x="882854" y="2458421"/>
            <a:ext cx="2467804" cy="2266105"/>
            <a:chOff x="598696" y="1319860"/>
            <a:chExt cx="2001652" cy="1568868"/>
          </a:xfrm>
          <a:solidFill>
            <a:srgbClr val="C00000"/>
          </a:solidFill>
        </p:grpSpPr>
        <p:sp>
          <p:nvSpPr>
            <p:cNvPr id="85" name="Oval 84">
              <a:extLst>
                <a:ext uri="{FF2B5EF4-FFF2-40B4-BE49-F238E27FC236}">
                  <a16:creationId xmlns:a16="http://schemas.microsoft.com/office/drawing/2014/main" id="{C2DA43B2-86B8-806C-9B7B-57EC5DEFE338}"/>
                </a:ext>
              </a:extLst>
            </p:cNvPr>
            <p:cNvSpPr/>
            <p:nvPr/>
          </p:nvSpPr>
          <p:spPr>
            <a:xfrm>
              <a:off x="621759" y="1319860"/>
              <a:ext cx="1872208" cy="15688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panose="00000500000000000000" pitchFamily="2" charset="0"/>
              </a:endParaRPr>
            </a:p>
          </p:txBody>
        </p:sp>
        <p:sp>
          <p:nvSpPr>
            <p:cNvPr id="86" name="TextBox 85">
              <a:extLst>
                <a:ext uri="{FF2B5EF4-FFF2-40B4-BE49-F238E27FC236}">
                  <a16:creationId xmlns:a16="http://schemas.microsoft.com/office/drawing/2014/main" id="{5CFDF58B-3C46-1CFD-C921-67BBCE102757}"/>
                </a:ext>
              </a:extLst>
            </p:cNvPr>
            <p:cNvSpPr txBox="1"/>
            <p:nvPr/>
          </p:nvSpPr>
          <p:spPr>
            <a:xfrm>
              <a:off x="598696" y="1841730"/>
              <a:ext cx="2001652" cy="725442"/>
            </a:xfrm>
            <a:prstGeom prst="roundRect">
              <a:avLst/>
            </a:prstGeom>
            <a:noFill/>
          </p:spPr>
          <p:txBody>
            <a:bodyPr wrap="square">
              <a:spAutoFit/>
            </a:bodyPr>
            <a:lstStyle/>
            <a:p>
              <a:pPr algn="ctr"/>
              <a:r>
                <a:rPr lang="en-US" sz="2000" b="1" dirty="0">
                  <a:solidFill>
                    <a:prstClr val="white"/>
                  </a:solidFill>
                  <a:latin typeface="Montserrat" panose="00000500000000000000" pitchFamily="2" charset="0"/>
                  <a:cs typeface="Sukhumvit Set" panose="02000506000000020004" pitchFamily="2" charset="-34"/>
                </a:rPr>
                <a:t>Defense </a:t>
              </a:r>
              <a:br>
                <a:rPr lang="en-US" sz="2000" b="1" dirty="0">
                  <a:solidFill>
                    <a:prstClr val="white"/>
                  </a:solidFill>
                  <a:latin typeface="Montserrat" panose="00000500000000000000" pitchFamily="2" charset="0"/>
                  <a:cs typeface="Sukhumvit Set" panose="02000506000000020004" pitchFamily="2" charset="-34"/>
                </a:rPr>
              </a:br>
              <a:r>
                <a:rPr lang="en-US" sz="2000" b="1" dirty="0">
                  <a:solidFill>
                    <a:prstClr val="white"/>
                  </a:solidFill>
                  <a:latin typeface="Montserrat" panose="00000500000000000000" pitchFamily="2" charset="0"/>
                  <a:cs typeface="Sukhumvit Set" panose="02000506000000020004" pitchFamily="2" charset="-34"/>
                </a:rPr>
                <a:t>Technologies</a:t>
              </a:r>
              <a:endParaRPr lang="en-US" sz="2000" b="1" dirty="0">
                <a:solidFill>
                  <a:prstClr val="white"/>
                </a:solidFill>
                <a:latin typeface="Montserrat" panose="00000500000000000000" pitchFamily="2" charset="0"/>
                <a:cs typeface="SukhumvitSet-SemiBold" panose="02000506000000020004" pitchFamily="2" charset="-34"/>
              </a:endParaRPr>
            </a:p>
          </p:txBody>
        </p:sp>
      </p:grpSp>
      <p:sp>
        <p:nvSpPr>
          <p:cNvPr id="87" name="TextBox 86">
            <a:extLst>
              <a:ext uri="{FF2B5EF4-FFF2-40B4-BE49-F238E27FC236}">
                <a16:creationId xmlns:a16="http://schemas.microsoft.com/office/drawing/2014/main" id="{827D27E1-E867-B8AF-F249-928B15130C0A}"/>
              </a:ext>
            </a:extLst>
          </p:cNvPr>
          <p:cNvSpPr txBox="1"/>
          <p:nvPr/>
        </p:nvSpPr>
        <p:spPr>
          <a:xfrm>
            <a:off x="7885259" y="2149981"/>
            <a:ext cx="3372288" cy="369332"/>
          </a:xfrm>
          <a:prstGeom prst="roundRect">
            <a:avLst>
              <a:gd name="adj" fmla="val 0"/>
            </a:avLst>
          </a:prstGeom>
          <a:solidFill>
            <a:srgbClr val="595959"/>
          </a:solidFill>
        </p:spPr>
        <p:txBody>
          <a:bodyPr wrap="square">
            <a:spAutoFit/>
          </a:bodyPr>
          <a:lstStyle/>
          <a:p>
            <a:pPr algn="ctr"/>
            <a:r>
              <a:rPr lang="en-US" b="1" dirty="0">
                <a:solidFill>
                  <a:prstClr val="white"/>
                </a:solidFill>
                <a:latin typeface="Montserrat" panose="00000500000000000000" pitchFamily="2" charset="0"/>
                <a:cs typeface="Sukhumvit Set" panose="02000506000000020004" pitchFamily="2" charset="-34"/>
              </a:rPr>
              <a:t>Defense Applications</a:t>
            </a:r>
            <a:endParaRPr lang="en-US" b="1" dirty="0">
              <a:solidFill>
                <a:prstClr val="white"/>
              </a:solidFill>
              <a:latin typeface="Montserrat" panose="00000500000000000000" pitchFamily="2" charset="0"/>
              <a:cs typeface="SukhumvitSet-SemiBold" panose="02000506000000020004" pitchFamily="2" charset="-34"/>
            </a:endParaRPr>
          </a:p>
        </p:txBody>
      </p:sp>
      <p:sp>
        <p:nvSpPr>
          <p:cNvPr id="88" name="TextBox 87">
            <a:extLst>
              <a:ext uri="{FF2B5EF4-FFF2-40B4-BE49-F238E27FC236}">
                <a16:creationId xmlns:a16="http://schemas.microsoft.com/office/drawing/2014/main" id="{1789DCBB-234F-7C88-A297-4C586CB82A81}"/>
              </a:ext>
            </a:extLst>
          </p:cNvPr>
          <p:cNvSpPr txBox="1"/>
          <p:nvPr/>
        </p:nvSpPr>
        <p:spPr>
          <a:xfrm>
            <a:off x="4105588" y="1850787"/>
            <a:ext cx="2865060" cy="715089"/>
          </a:xfrm>
          <a:prstGeom prst="roundRect">
            <a:avLst>
              <a:gd name="adj" fmla="val 0"/>
            </a:avLst>
          </a:prstGeom>
          <a:solidFill>
            <a:srgbClr val="C00000"/>
          </a:solidFill>
        </p:spPr>
        <p:txBody>
          <a:bodyPr wrap="square">
            <a:spAutoFit/>
          </a:bodyPr>
          <a:lstStyle/>
          <a:p>
            <a:pPr algn="ctr"/>
            <a:r>
              <a:rPr lang="en-US" b="1" dirty="0">
                <a:solidFill>
                  <a:prstClr val="white"/>
                </a:solidFill>
                <a:latin typeface="Montserrat" panose="00000500000000000000" pitchFamily="2" charset="0"/>
                <a:cs typeface="SukhumvitSet-SemiBold" panose="02000506000000020004" pitchFamily="2" charset="-34"/>
              </a:rPr>
              <a:t>EEC Targeted Industries</a:t>
            </a:r>
          </a:p>
        </p:txBody>
      </p:sp>
      <p:pic>
        <p:nvPicPr>
          <p:cNvPr id="89" name="Picture 88">
            <a:extLst>
              <a:ext uri="{FF2B5EF4-FFF2-40B4-BE49-F238E27FC236}">
                <a16:creationId xmlns:a16="http://schemas.microsoft.com/office/drawing/2014/main" id="{90191D39-F8D9-E0AA-56DB-BD33FCB4D0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16984" y="3552158"/>
            <a:ext cx="582676" cy="582676"/>
          </a:xfrm>
          <a:prstGeom prst="rect">
            <a:avLst/>
          </a:prstGeom>
        </p:spPr>
      </p:pic>
      <p:sp>
        <p:nvSpPr>
          <p:cNvPr id="90" name="TextBox 89">
            <a:extLst>
              <a:ext uri="{FF2B5EF4-FFF2-40B4-BE49-F238E27FC236}">
                <a16:creationId xmlns:a16="http://schemas.microsoft.com/office/drawing/2014/main" id="{B17EFCE5-17B1-FAA4-E89F-AFC4C4C2BE83}"/>
              </a:ext>
            </a:extLst>
          </p:cNvPr>
          <p:cNvSpPr txBox="1"/>
          <p:nvPr/>
        </p:nvSpPr>
        <p:spPr>
          <a:xfrm>
            <a:off x="4498812" y="3624166"/>
            <a:ext cx="2908986" cy="338554"/>
          </a:xfrm>
          <a:prstGeom prst="rect">
            <a:avLst/>
          </a:prstGeom>
          <a:noFill/>
        </p:spPr>
        <p:txBody>
          <a:bodyPr wrap="square" rtlCol="0">
            <a:spAutoFit/>
          </a:bodyPr>
          <a:lstStyle/>
          <a:p>
            <a:r>
              <a:rPr lang="en-US" sz="1600" dirty="0">
                <a:solidFill>
                  <a:prstClr val="black"/>
                </a:solidFill>
                <a:latin typeface="Montserrat" panose="00000500000000000000" pitchFamily="2" charset="0"/>
                <a:cs typeface="Sukhumvit Set" panose="02000506000000020004" pitchFamily="2" charset="-34"/>
              </a:rPr>
              <a:t>Intelligent Electronics</a:t>
            </a:r>
          </a:p>
        </p:txBody>
      </p:sp>
      <p:pic>
        <p:nvPicPr>
          <p:cNvPr id="91" name="Picture 90">
            <a:extLst>
              <a:ext uri="{FF2B5EF4-FFF2-40B4-BE49-F238E27FC236}">
                <a16:creationId xmlns:a16="http://schemas.microsoft.com/office/drawing/2014/main" id="{040115A2-028E-6A15-3442-FD2AB2E14FC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12127" y="4167866"/>
            <a:ext cx="585216" cy="585216"/>
          </a:xfrm>
          <a:prstGeom prst="rect">
            <a:avLst/>
          </a:prstGeom>
        </p:spPr>
      </p:pic>
      <p:sp>
        <p:nvSpPr>
          <p:cNvPr id="92" name="TextBox 91">
            <a:extLst>
              <a:ext uri="{FF2B5EF4-FFF2-40B4-BE49-F238E27FC236}">
                <a16:creationId xmlns:a16="http://schemas.microsoft.com/office/drawing/2014/main" id="{A27C110E-12E9-8B6C-3D81-AC8F326C400B}"/>
              </a:ext>
            </a:extLst>
          </p:cNvPr>
          <p:cNvSpPr txBox="1"/>
          <p:nvPr/>
        </p:nvSpPr>
        <p:spPr>
          <a:xfrm>
            <a:off x="4507571" y="4292882"/>
            <a:ext cx="2845677" cy="338554"/>
          </a:xfrm>
          <a:prstGeom prst="rect">
            <a:avLst/>
          </a:prstGeom>
          <a:noFill/>
        </p:spPr>
        <p:txBody>
          <a:bodyPr wrap="square" rtlCol="0">
            <a:spAutoFit/>
          </a:bodyPr>
          <a:lstStyle/>
          <a:p>
            <a:r>
              <a:rPr lang="en-US" sz="1600" dirty="0">
                <a:solidFill>
                  <a:prstClr val="black"/>
                </a:solidFill>
                <a:latin typeface="Montserrat" panose="00000500000000000000" pitchFamily="2" charset="0"/>
                <a:cs typeface="Sukhumvit Set" panose="02000506000000020004" pitchFamily="2" charset="-34"/>
              </a:rPr>
              <a:t>Automation &amp; Robotics</a:t>
            </a:r>
          </a:p>
        </p:txBody>
      </p:sp>
      <p:pic>
        <p:nvPicPr>
          <p:cNvPr id="93" name="Picture 92">
            <a:extLst>
              <a:ext uri="{FF2B5EF4-FFF2-40B4-BE49-F238E27FC236}">
                <a16:creationId xmlns:a16="http://schemas.microsoft.com/office/drawing/2014/main" id="{0DCA0F06-D18F-651E-6863-3FE8E4BA649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06707" y="4831770"/>
            <a:ext cx="585216" cy="585216"/>
          </a:xfrm>
          <a:prstGeom prst="rect">
            <a:avLst/>
          </a:prstGeom>
        </p:spPr>
      </p:pic>
      <p:pic>
        <p:nvPicPr>
          <p:cNvPr id="94" name="Picture 93">
            <a:extLst>
              <a:ext uri="{FF2B5EF4-FFF2-40B4-BE49-F238E27FC236}">
                <a16:creationId xmlns:a16="http://schemas.microsoft.com/office/drawing/2014/main" id="{78DDB7B6-09CD-F613-7BE4-E2F8C55699D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06707" y="5487222"/>
            <a:ext cx="585216" cy="585216"/>
          </a:xfrm>
          <a:prstGeom prst="rect">
            <a:avLst/>
          </a:prstGeom>
        </p:spPr>
      </p:pic>
      <p:pic>
        <p:nvPicPr>
          <p:cNvPr id="95" name="Picture 94">
            <a:extLst>
              <a:ext uri="{FF2B5EF4-FFF2-40B4-BE49-F238E27FC236}">
                <a16:creationId xmlns:a16="http://schemas.microsoft.com/office/drawing/2014/main" id="{1389760E-C54C-DF14-2ABE-4DE54C1A03B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32105" y="2894934"/>
            <a:ext cx="585216" cy="585216"/>
          </a:xfrm>
          <a:prstGeom prst="rect">
            <a:avLst/>
          </a:prstGeom>
        </p:spPr>
      </p:pic>
      <p:sp>
        <p:nvSpPr>
          <p:cNvPr id="96" name="TextBox 95">
            <a:extLst>
              <a:ext uri="{FF2B5EF4-FFF2-40B4-BE49-F238E27FC236}">
                <a16:creationId xmlns:a16="http://schemas.microsoft.com/office/drawing/2014/main" id="{7069630F-CB9D-1F7A-BE73-B1BD592D5E6D}"/>
              </a:ext>
            </a:extLst>
          </p:cNvPr>
          <p:cNvSpPr txBox="1"/>
          <p:nvPr/>
        </p:nvSpPr>
        <p:spPr>
          <a:xfrm>
            <a:off x="4517321" y="4839591"/>
            <a:ext cx="1925093" cy="584775"/>
          </a:xfrm>
          <a:prstGeom prst="rect">
            <a:avLst/>
          </a:prstGeom>
          <a:noFill/>
        </p:spPr>
        <p:txBody>
          <a:bodyPr wrap="square" rtlCol="0">
            <a:spAutoFit/>
          </a:bodyPr>
          <a:lstStyle/>
          <a:p>
            <a:r>
              <a:rPr lang="en-US" sz="1600" dirty="0">
                <a:solidFill>
                  <a:prstClr val="black"/>
                </a:solidFill>
                <a:latin typeface="Montserrat" panose="00000500000000000000" pitchFamily="2" charset="0"/>
                <a:cs typeface="Sukhumvit Set" panose="02000506000000020004" pitchFamily="2" charset="-34"/>
              </a:rPr>
              <a:t>Next-generation Automotive</a:t>
            </a:r>
          </a:p>
        </p:txBody>
      </p:sp>
      <p:sp>
        <p:nvSpPr>
          <p:cNvPr id="97" name="TextBox 96">
            <a:extLst>
              <a:ext uri="{FF2B5EF4-FFF2-40B4-BE49-F238E27FC236}">
                <a16:creationId xmlns:a16="http://schemas.microsoft.com/office/drawing/2014/main" id="{62F894B4-C305-5833-1151-F8D32CE5812C}"/>
              </a:ext>
            </a:extLst>
          </p:cNvPr>
          <p:cNvSpPr txBox="1"/>
          <p:nvPr/>
        </p:nvSpPr>
        <p:spPr>
          <a:xfrm>
            <a:off x="4522489" y="5595253"/>
            <a:ext cx="2328616" cy="338554"/>
          </a:xfrm>
          <a:prstGeom prst="rect">
            <a:avLst/>
          </a:prstGeom>
          <a:noFill/>
        </p:spPr>
        <p:txBody>
          <a:bodyPr wrap="square" rtlCol="0">
            <a:spAutoFit/>
          </a:bodyPr>
          <a:lstStyle/>
          <a:p>
            <a:r>
              <a:rPr lang="en-US" sz="1600" dirty="0">
                <a:solidFill>
                  <a:prstClr val="black"/>
                </a:solidFill>
                <a:latin typeface="Montserrat" panose="00000500000000000000" pitchFamily="2" charset="0"/>
                <a:cs typeface="Sukhumvit Set" panose="02000506000000020004" pitchFamily="2" charset="-34"/>
              </a:rPr>
              <a:t>Digital</a:t>
            </a:r>
          </a:p>
        </p:txBody>
      </p:sp>
      <p:sp>
        <p:nvSpPr>
          <p:cNvPr id="98" name="TextBox 97">
            <a:extLst>
              <a:ext uri="{FF2B5EF4-FFF2-40B4-BE49-F238E27FC236}">
                <a16:creationId xmlns:a16="http://schemas.microsoft.com/office/drawing/2014/main" id="{76B57EC8-5630-88A5-8B47-B045C02AC6C7}"/>
              </a:ext>
            </a:extLst>
          </p:cNvPr>
          <p:cNvSpPr txBox="1"/>
          <p:nvPr/>
        </p:nvSpPr>
        <p:spPr>
          <a:xfrm>
            <a:off x="4539589" y="3029923"/>
            <a:ext cx="2652209" cy="338554"/>
          </a:xfrm>
          <a:prstGeom prst="rect">
            <a:avLst/>
          </a:prstGeom>
          <a:noFill/>
        </p:spPr>
        <p:txBody>
          <a:bodyPr wrap="square" rtlCol="0">
            <a:spAutoFit/>
          </a:bodyPr>
          <a:lstStyle/>
          <a:p>
            <a:r>
              <a:rPr lang="en-US" sz="1600" dirty="0">
                <a:solidFill>
                  <a:prstClr val="black"/>
                </a:solidFill>
                <a:latin typeface="Montserrat" panose="00000500000000000000" pitchFamily="2" charset="0"/>
                <a:cs typeface="Sukhumvit Set" panose="02000506000000020004" pitchFamily="2" charset="-34"/>
              </a:rPr>
              <a:t>Aviation and Logistics</a:t>
            </a:r>
          </a:p>
        </p:txBody>
      </p:sp>
      <p:grpSp>
        <p:nvGrpSpPr>
          <p:cNvPr id="99" name="Group 98">
            <a:extLst>
              <a:ext uri="{FF2B5EF4-FFF2-40B4-BE49-F238E27FC236}">
                <a16:creationId xmlns:a16="http://schemas.microsoft.com/office/drawing/2014/main" id="{4ED9D5DB-F264-B73F-8F1B-C59D74C5C084}"/>
              </a:ext>
            </a:extLst>
          </p:cNvPr>
          <p:cNvGrpSpPr/>
          <p:nvPr/>
        </p:nvGrpSpPr>
        <p:grpSpPr>
          <a:xfrm>
            <a:off x="1569722" y="1456771"/>
            <a:ext cx="1838115" cy="1483813"/>
            <a:chOff x="955989" y="3120311"/>
            <a:chExt cx="1597116" cy="1191361"/>
          </a:xfrm>
          <a:solidFill>
            <a:srgbClr val="FF4F4F"/>
          </a:solidFill>
        </p:grpSpPr>
        <p:sp>
          <p:nvSpPr>
            <p:cNvPr id="100" name="Oval 99">
              <a:extLst>
                <a:ext uri="{FF2B5EF4-FFF2-40B4-BE49-F238E27FC236}">
                  <a16:creationId xmlns:a16="http://schemas.microsoft.com/office/drawing/2014/main" id="{78727F7A-1DD4-5158-6D74-9E56B8E0DC55}"/>
                </a:ext>
              </a:extLst>
            </p:cNvPr>
            <p:cNvSpPr/>
            <p:nvPr/>
          </p:nvSpPr>
          <p:spPr>
            <a:xfrm>
              <a:off x="1050366" y="3120311"/>
              <a:ext cx="1397373" cy="11913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ontserrat" panose="00000500000000000000" pitchFamily="2" charset="0"/>
              </a:endParaRPr>
            </a:p>
          </p:txBody>
        </p:sp>
        <p:sp>
          <p:nvSpPr>
            <p:cNvPr id="101" name="TextBox 100">
              <a:extLst>
                <a:ext uri="{FF2B5EF4-FFF2-40B4-BE49-F238E27FC236}">
                  <a16:creationId xmlns:a16="http://schemas.microsoft.com/office/drawing/2014/main" id="{DEDA6766-F0FA-D7F1-D133-8F10457A265E}"/>
                </a:ext>
              </a:extLst>
            </p:cNvPr>
            <p:cNvSpPr txBox="1"/>
            <p:nvPr/>
          </p:nvSpPr>
          <p:spPr>
            <a:xfrm>
              <a:off x="955989" y="3407697"/>
              <a:ext cx="1597116" cy="469519"/>
            </a:xfrm>
            <a:prstGeom prst="rect">
              <a:avLst/>
            </a:prstGeom>
            <a:noFill/>
          </p:spPr>
          <p:txBody>
            <a:bodyPr wrap="square">
              <a:spAutoFit/>
            </a:bodyPr>
            <a:lstStyle/>
            <a:p>
              <a:pPr algn="ctr"/>
              <a:r>
                <a:rPr lang="en-US" sz="1600" b="1" dirty="0">
                  <a:solidFill>
                    <a:srgbClr val="FFFFFF"/>
                  </a:solidFill>
                  <a:latin typeface="Montserrat" panose="00000500000000000000" pitchFamily="2" charset="0"/>
                  <a:cs typeface="SukhumvitSet-Bold" panose="02000506000000020004" pitchFamily="2" charset="-34"/>
                </a:rPr>
                <a:t>Dual use </a:t>
              </a:r>
              <a:br>
                <a:rPr lang="en-US" sz="1600" b="1" dirty="0">
                  <a:solidFill>
                    <a:srgbClr val="FFFFFF"/>
                  </a:solidFill>
                  <a:latin typeface="Montserrat" panose="00000500000000000000" pitchFamily="2" charset="0"/>
                  <a:cs typeface="SukhumvitSet-Bold" panose="02000506000000020004" pitchFamily="2" charset="-34"/>
                </a:rPr>
              </a:br>
              <a:r>
                <a:rPr lang="en-US" sz="1600" b="1" dirty="0">
                  <a:solidFill>
                    <a:srgbClr val="FFFFFF"/>
                  </a:solidFill>
                  <a:latin typeface="Montserrat" panose="00000500000000000000" pitchFamily="2" charset="0"/>
                  <a:cs typeface="SukhumvitSet-Bold" panose="02000506000000020004" pitchFamily="2" charset="-34"/>
                </a:rPr>
                <a:t>technologies</a:t>
              </a:r>
              <a:endParaRPr lang="en-US" sz="1600" dirty="0">
                <a:solidFill>
                  <a:prstClr val="black"/>
                </a:solidFill>
                <a:latin typeface="Montserrat" panose="00000500000000000000" pitchFamily="2" charset="0"/>
              </a:endParaRPr>
            </a:p>
          </p:txBody>
        </p:sp>
      </p:grpSp>
      <p:sp>
        <p:nvSpPr>
          <p:cNvPr id="103" name="TextBox 102">
            <a:extLst>
              <a:ext uri="{FF2B5EF4-FFF2-40B4-BE49-F238E27FC236}">
                <a16:creationId xmlns:a16="http://schemas.microsoft.com/office/drawing/2014/main" id="{41169544-E387-B0EA-AC9E-030CFDCB3CC7}"/>
              </a:ext>
            </a:extLst>
          </p:cNvPr>
          <p:cNvSpPr txBox="1"/>
          <p:nvPr/>
        </p:nvSpPr>
        <p:spPr>
          <a:xfrm>
            <a:off x="7997254" y="3824539"/>
            <a:ext cx="1549573" cy="384721"/>
          </a:xfrm>
          <a:prstGeom prst="rect">
            <a:avLst/>
          </a:prstGeom>
          <a:noFill/>
        </p:spPr>
        <p:txBody>
          <a:bodyPr wrap="square" bIns="91440">
            <a:spAutoFit/>
          </a:bodyPr>
          <a:lstStyle/>
          <a:p>
            <a:pPr marL="285750" indent="-285750">
              <a:buFont typeface="Wingdings" panose="05000000000000000000" pitchFamily="2" charset="2"/>
              <a:buChar char="§"/>
            </a:pPr>
            <a:r>
              <a:rPr lang="en-US" sz="1600" dirty="0">
                <a:solidFill>
                  <a:prstClr val="black">
                    <a:lumMod val="75000"/>
                    <a:lumOff val="25000"/>
                  </a:prstClr>
                </a:solidFill>
                <a:latin typeface="Montserrat" panose="00000500000000000000" pitchFamily="2" charset="0"/>
                <a:cs typeface="Sukhumvit Set" panose="02000506000000020004" pitchFamily="2" charset="-34"/>
              </a:rPr>
              <a:t>EV </a:t>
            </a:r>
            <a:endParaRPr lang="th-TH" sz="1600" dirty="0">
              <a:solidFill>
                <a:prstClr val="black">
                  <a:lumMod val="75000"/>
                  <a:lumOff val="25000"/>
                </a:prstClr>
              </a:solidFill>
              <a:latin typeface="Montserrat" panose="00000500000000000000" pitchFamily="2" charset="0"/>
              <a:cs typeface="Sukhumvit Set" panose="02000506000000020004" pitchFamily="2" charset="-34"/>
            </a:endParaRPr>
          </a:p>
        </p:txBody>
      </p:sp>
      <p:sp>
        <p:nvSpPr>
          <p:cNvPr id="105" name="TextBox 104">
            <a:extLst>
              <a:ext uri="{FF2B5EF4-FFF2-40B4-BE49-F238E27FC236}">
                <a16:creationId xmlns:a16="http://schemas.microsoft.com/office/drawing/2014/main" id="{94E5D5F5-2886-2700-1C06-04368B649B8D}"/>
              </a:ext>
            </a:extLst>
          </p:cNvPr>
          <p:cNvSpPr txBox="1"/>
          <p:nvPr/>
        </p:nvSpPr>
        <p:spPr>
          <a:xfrm>
            <a:off x="7997254" y="4302198"/>
            <a:ext cx="2738505" cy="877163"/>
          </a:xfrm>
          <a:prstGeom prst="rect">
            <a:avLst/>
          </a:prstGeom>
          <a:noFill/>
        </p:spPr>
        <p:txBody>
          <a:bodyPr wrap="square" bIns="91440">
            <a:spAutoFit/>
          </a:bodyPr>
          <a:lstStyle/>
          <a:p>
            <a:pPr marL="285750" indent="-285750">
              <a:buFont typeface="Wingdings" panose="05000000000000000000" pitchFamily="2" charset="2"/>
              <a:buChar char="§"/>
            </a:pPr>
            <a:r>
              <a:rPr lang="en-US" sz="1600" dirty="0">
                <a:solidFill>
                  <a:prstClr val="black">
                    <a:lumMod val="75000"/>
                    <a:lumOff val="25000"/>
                  </a:prstClr>
                </a:solidFill>
                <a:latin typeface="Montserrat" panose="00000500000000000000" pitchFamily="2" charset="0"/>
                <a:cs typeface="Sukhumvit Set" panose="02000506000000020004" pitchFamily="2" charset="-34"/>
              </a:rPr>
              <a:t>Industrial robot</a:t>
            </a:r>
          </a:p>
          <a:p>
            <a:pPr marL="285750" indent="-285750">
              <a:buFont typeface="Wingdings" panose="05000000000000000000" pitchFamily="2" charset="2"/>
              <a:buChar char="§"/>
            </a:pPr>
            <a:r>
              <a:rPr lang="en-US" sz="1600" dirty="0">
                <a:solidFill>
                  <a:prstClr val="black">
                    <a:lumMod val="75000"/>
                    <a:lumOff val="25000"/>
                  </a:prstClr>
                </a:solidFill>
                <a:latin typeface="Montserrat" panose="00000500000000000000" pitchFamily="2" charset="0"/>
                <a:cs typeface="Sukhumvit Set" panose="02000506000000020004" pitchFamily="2" charset="-34"/>
              </a:rPr>
              <a:t>3D printing solution</a:t>
            </a:r>
          </a:p>
          <a:p>
            <a:pPr marL="285750" indent="-285750">
              <a:buFont typeface="Wingdings" panose="05000000000000000000" pitchFamily="2" charset="2"/>
              <a:buChar char="§"/>
            </a:pPr>
            <a:r>
              <a:rPr lang="en-US" sz="1600" dirty="0">
                <a:solidFill>
                  <a:prstClr val="black">
                    <a:lumMod val="75000"/>
                    <a:lumOff val="25000"/>
                  </a:prstClr>
                </a:solidFill>
                <a:latin typeface="Montserrat" panose="00000500000000000000" pitchFamily="2" charset="0"/>
                <a:cs typeface="Sukhumvit Set" panose="02000506000000020004" pitchFamily="2" charset="-34"/>
              </a:rPr>
              <a:t>Sensor and Laser</a:t>
            </a:r>
          </a:p>
        </p:txBody>
      </p:sp>
      <p:sp>
        <p:nvSpPr>
          <p:cNvPr id="106" name="TextBox 105">
            <a:extLst>
              <a:ext uri="{FF2B5EF4-FFF2-40B4-BE49-F238E27FC236}">
                <a16:creationId xmlns:a16="http://schemas.microsoft.com/office/drawing/2014/main" id="{0DD55809-22F8-8C3D-ABA0-6CDFA3D0F816}"/>
              </a:ext>
            </a:extLst>
          </p:cNvPr>
          <p:cNvSpPr txBox="1"/>
          <p:nvPr/>
        </p:nvSpPr>
        <p:spPr>
          <a:xfrm>
            <a:off x="7885259" y="1445154"/>
            <a:ext cx="3372287" cy="584775"/>
          </a:xfrm>
          <a:prstGeom prst="roundRect">
            <a:avLst>
              <a:gd name="adj" fmla="val 0"/>
            </a:avLst>
          </a:prstGeom>
          <a:solidFill>
            <a:schemeClr val="tx1">
              <a:lumMod val="65000"/>
              <a:lumOff val="35000"/>
            </a:schemeClr>
          </a:solidFill>
        </p:spPr>
        <p:txBody>
          <a:bodyPr wrap="square">
            <a:spAutoFit/>
          </a:bodyPr>
          <a:lstStyle/>
          <a:p>
            <a:pPr algn="ctr"/>
            <a:r>
              <a:rPr lang="en-US" sz="1600" b="1" dirty="0">
                <a:solidFill>
                  <a:prstClr val="white"/>
                </a:solidFill>
                <a:latin typeface="Montserrat" panose="00000500000000000000" pitchFamily="2" charset="0"/>
                <a:cs typeface="Sukhumvit Set" panose="02000506000000020004" pitchFamily="2" charset="-34"/>
              </a:rPr>
              <a:t>Defense Technology Products</a:t>
            </a:r>
            <a:endParaRPr lang="en-US" sz="1600" b="1" dirty="0">
              <a:solidFill>
                <a:prstClr val="white"/>
              </a:solidFill>
              <a:latin typeface="Montserrat" panose="00000500000000000000" pitchFamily="2" charset="0"/>
              <a:cs typeface="SukhumvitSet-SemiBold" panose="02000506000000020004" pitchFamily="2" charset="-34"/>
            </a:endParaRPr>
          </a:p>
        </p:txBody>
      </p:sp>
      <p:sp>
        <p:nvSpPr>
          <p:cNvPr id="107" name="TextBox 106">
            <a:extLst>
              <a:ext uri="{FF2B5EF4-FFF2-40B4-BE49-F238E27FC236}">
                <a16:creationId xmlns:a16="http://schemas.microsoft.com/office/drawing/2014/main" id="{63FE2478-DE45-FD46-E54D-CFE5729024AF}"/>
              </a:ext>
            </a:extLst>
          </p:cNvPr>
          <p:cNvSpPr txBox="1"/>
          <p:nvPr/>
        </p:nvSpPr>
        <p:spPr>
          <a:xfrm>
            <a:off x="7885259" y="5297876"/>
            <a:ext cx="3424425" cy="369332"/>
          </a:xfrm>
          <a:prstGeom prst="roundRect">
            <a:avLst>
              <a:gd name="adj" fmla="val 0"/>
            </a:avLst>
          </a:prstGeom>
          <a:solidFill>
            <a:srgbClr val="595959"/>
          </a:solidFill>
        </p:spPr>
        <p:txBody>
          <a:bodyPr wrap="square">
            <a:spAutoFit/>
          </a:bodyPr>
          <a:lstStyle/>
          <a:p>
            <a:pPr algn="ctr"/>
            <a:r>
              <a:rPr lang="en-US" b="1" dirty="0">
                <a:solidFill>
                  <a:prstClr val="white"/>
                </a:solidFill>
                <a:latin typeface="Montserrat" panose="00000500000000000000" pitchFamily="2" charset="0"/>
                <a:cs typeface="Sukhumvit Set" panose="02000506000000020004" pitchFamily="2" charset="-34"/>
              </a:rPr>
              <a:t>Disaster Management</a:t>
            </a:r>
          </a:p>
        </p:txBody>
      </p:sp>
      <p:sp>
        <p:nvSpPr>
          <p:cNvPr id="108" name="TextBox 107">
            <a:extLst>
              <a:ext uri="{FF2B5EF4-FFF2-40B4-BE49-F238E27FC236}">
                <a16:creationId xmlns:a16="http://schemas.microsoft.com/office/drawing/2014/main" id="{E88E8FC6-F926-4E0F-B23C-2F68926F0C06}"/>
              </a:ext>
            </a:extLst>
          </p:cNvPr>
          <p:cNvSpPr txBox="1"/>
          <p:nvPr/>
        </p:nvSpPr>
        <p:spPr>
          <a:xfrm>
            <a:off x="7885259" y="5778422"/>
            <a:ext cx="3447358" cy="369332"/>
          </a:xfrm>
          <a:prstGeom prst="roundRect">
            <a:avLst>
              <a:gd name="adj" fmla="val 0"/>
            </a:avLst>
          </a:prstGeom>
          <a:solidFill>
            <a:srgbClr val="595959"/>
          </a:solidFill>
        </p:spPr>
        <p:txBody>
          <a:bodyPr wrap="square">
            <a:spAutoFit/>
          </a:bodyPr>
          <a:lstStyle/>
          <a:p>
            <a:pPr algn="ctr"/>
            <a:r>
              <a:rPr lang="en-US" b="1" dirty="0">
                <a:solidFill>
                  <a:prstClr val="white"/>
                </a:solidFill>
                <a:latin typeface="Montserrat" panose="00000500000000000000" pitchFamily="2" charset="0"/>
                <a:cs typeface="Sukhumvit Set" panose="02000506000000020004" pitchFamily="2" charset="-34"/>
              </a:rPr>
              <a:t>Cybersecurity</a:t>
            </a:r>
          </a:p>
        </p:txBody>
      </p:sp>
      <p:sp>
        <p:nvSpPr>
          <p:cNvPr id="113" name="Arrow: Pentagon 112">
            <a:extLst>
              <a:ext uri="{FF2B5EF4-FFF2-40B4-BE49-F238E27FC236}">
                <a16:creationId xmlns:a16="http://schemas.microsoft.com/office/drawing/2014/main" id="{411AAB32-B48F-5F80-2AB2-4E4E808B2116}"/>
              </a:ext>
            </a:extLst>
          </p:cNvPr>
          <p:cNvSpPr/>
          <p:nvPr/>
        </p:nvSpPr>
        <p:spPr>
          <a:xfrm>
            <a:off x="3508000" y="2198567"/>
            <a:ext cx="268484" cy="2306762"/>
          </a:xfrm>
          <a:prstGeom prst="homePlate">
            <a:avLst>
              <a:gd name="adj" fmla="val 100000"/>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Montserrat" panose="00000500000000000000" pitchFamily="2" charset="0"/>
            </a:endParaRPr>
          </a:p>
        </p:txBody>
      </p:sp>
      <p:sp>
        <p:nvSpPr>
          <p:cNvPr id="114" name="Arrow: Pentagon 113">
            <a:extLst>
              <a:ext uri="{FF2B5EF4-FFF2-40B4-BE49-F238E27FC236}">
                <a16:creationId xmlns:a16="http://schemas.microsoft.com/office/drawing/2014/main" id="{B3B6FA73-4586-2684-FE49-12548C89E819}"/>
              </a:ext>
            </a:extLst>
          </p:cNvPr>
          <p:cNvSpPr/>
          <p:nvPr/>
        </p:nvSpPr>
        <p:spPr>
          <a:xfrm>
            <a:off x="7349496" y="2615620"/>
            <a:ext cx="238525" cy="2979633"/>
          </a:xfrm>
          <a:prstGeom prst="homePlate">
            <a:avLst>
              <a:gd name="adj" fmla="val 100000"/>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Montserrat" panose="00000500000000000000" pitchFamily="2" charset="0"/>
            </a:endParaRPr>
          </a:p>
        </p:txBody>
      </p:sp>
      <p:pic>
        <p:nvPicPr>
          <p:cNvPr id="115" name="Picture 2" descr="Thailand and China will jointly develop the DTI-1G MLRS rocket launcher  with guidance system 3004121 | April 2012 new army military defence  industry | Military army defense industry news year 2012">
            <a:extLst>
              <a:ext uri="{FF2B5EF4-FFF2-40B4-BE49-F238E27FC236}">
                <a16:creationId xmlns:a16="http://schemas.microsoft.com/office/drawing/2014/main" id="{30D63D35-177A-0344-640B-93EBD23E89FB}"/>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62201" y="4981797"/>
            <a:ext cx="1294015" cy="76276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Royal Thai Army VT-4 tank - YouTube">
            <a:extLst>
              <a:ext uri="{FF2B5EF4-FFF2-40B4-BE49-F238E27FC236}">
                <a16:creationId xmlns:a16="http://schemas.microsoft.com/office/drawing/2014/main" id="{6F099B85-493B-D7DE-85C9-5E79E177ECB6}"/>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018277" y="4981798"/>
            <a:ext cx="1294015" cy="76276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descr="List of equipment in Royal Thai Navy - Wikiwand">
            <a:extLst>
              <a:ext uri="{FF2B5EF4-FFF2-40B4-BE49-F238E27FC236}">
                <a16:creationId xmlns:a16="http://schemas.microsoft.com/office/drawing/2014/main" id="{82D3DF60-C65D-513E-1865-FC8B0713E148}"/>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62201" y="5809332"/>
            <a:ext cx="1294015" cy="80613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RTAF News ผู้บัญชาการทหารอากาศ ทำการบินกับเครื่องบินขับไล่แบบที่ ๒๐ ก  (Gripen 39D)">
            <a:extLst>
              <a:ext uri="{FF2B5EF4-FFF2-40B4-BE49-F238E27FC236}">
                <a16:creationId xmlns:a16="http://schemas.microsoft.com/office/drawing/2014/main" id="{3246DEEE-BEE2-E2DA-84A4-CEB15A19F223}"/>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018277" y="5809332"/>
            <a:ext cx="1294015" cy="80787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03EB4C9-684C-D2BA-81AE-F245678CE00A}"/>
              </a:ext>
            </a:extLst>
          </p:cNvPr>
          <p:cNvCxnSpPr/>
          <p:nvPr/>
        </p:nvCxnSpPr>
        <p:spPr>
          <a:xfrm>
            <a:off x="838200" y="1193076"/>
            <a:ext cx="10515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itle 4">
            <a:extLst>
              <a:ext uri="{FF2B5EF4-FFF2-40B4-BE49-F238E27FC236}">
                <a16:creationId xmlns:a16="http://schemas.microsoft.com/office/drawing/2014/main" id="{70391422-BCC4-133A-A8C2-A02F3432E94E}"/>
              </a:ext>
            </a:extLst>
          </p:cNvPr>
          <p:cNvSpPr txBox="1">
            <a:spLocks/>
          </p:cNvSpPr>
          <p:nvPr/>
        </p:nvSpPr>
        <p:spPr>
          <a:xfrm>
            <a:off x="838200" y="365125"/>
            <a:ext cx="10515600" cy="823595"/>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dirty="0">
                <a:latin typeface="+mn-lt"/>
              </a:rPr>
              <a:t>THE EEC AND DEFENSE INDUSTRY:</a:t>
            </a:r>
          </a:p>
          <a:p>
            <a:pPr algn="r"/>
            <a:r>
              <a:rPr lang="en-US" sz="3200" b="1" dirty="0">
                <a:latin typeface="+mn-lt"/>
              </a:rPr>
              <a:t>ALIGNED WITH THAILAND’S TECHNOLOGY GOALS</a:t>
            </a:r>
          </a:p>
        </p:txBody>
      </p:sp>
      <p:cxnSp>
        <p:nvCxnSpPr>
          <p:cNvPr id="10" name="Straight Connector 9">
            <a:extLst>
              <a:ext uri="{FF2B5EF4-FFF2-40B4-BE49-F238E27FC236}">
                <a16:creationId xmlns:a16="http://schemas.microsoft.com/office/drawing/2014/main" id="{8042AD13-5CAE-9BDE-2CD2-FD568D9FC48C}"/>
              </a:ext>
            </a:extLst>
          </p:cNvPr>
          <p:cNvCxnSpPr>
            <a:cxnSpLocks/>
          </p:cNvCxnSpPr>
          <p:nvPr/>
        </p:nvCxnSpPr>
        <p:spPr>
          <a:xfrm>
            <a:off x="7885259" y="3760063"/>
            <a:ext cx="3337701"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1993A7-7B5D-D140-87D9-8D1D46AC95B2}"/>
              </a:ext>
            </a:extLst>
          </p:cNvPr>
          <p:cNvCxnSpPr>
            <a:cxnSpLocks/>
          </p:cNvCxnSpPr>
          <p:nvPr/>
        </p:nvCxnSpPr>
        <p:spPr>
          <a:xfrm>
            <a:off x="7885259" y="4187673"/>
            <a:ext cx="3337701"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95C351-F325-B122-40AE-5DAA49136D5C}"/>
              </a:ext>
            </a:extLst>
          </p:cNvPr>
          <p:cNvCxnSpPr>
            <a:cxnSpLocks/>
          </p:cNvCxnSpPr>
          <p:nvPr/>
        </p:nvCxnSpPr>
        <p:spPr>
          <a:xfrm>
            <a:off x="7895617" y="2571935"/>
            <a:ext cx="3337701"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ED0DA-A97F-5872-A6FA-57B2013E6F66}"/>
              </a:ext>
            </a:extLst>
          </p:cNvPr>
          <p:cNvCxnSpPr>
            <a:cxnSpLocks/>
          </p:cNvCxnSpPr>
          <p:nvPr/>
        </p:nvCxnSpPr>
        <p:spPr>
          <a:xfrm>
            <a:off x="7888217" y="5254476"/>
            <a:ext cx="3337701"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41256C7-2FC8-3DD8-0696-ABB6C4C7F9DE}"/>
              </a:ext>
            </a:extLst>
          </p:cNvPr>
          <p:cNvSpPr/>
          <p:nvPr/>
        </p:nvSpPr>
        <p:spPr>
          <a:xfrm>
            <a:off x="330569"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Rectangle 50">
            <a:extLst>
              <a:ext uri="{FF2B5EF4-FFF2-40B4-BE49-F238E27FC236}">
                <a16:creationId xmlns:a16="http://schemas.microsoft.com/office/drawing/2014/main" id="{7AB67DD4-3628-7A37-C059-69131A3A9690}"/>
              </a:ext>
            </a:extLst>
          </p:cNvPr>
          <p:cNvSpPr/>
          <p:nvPr/>
        </p:nvSpPr>
        <p:spPr>
          <a:xfrm>
            <a:off x="1" y="1262747"/>
            <a:ext cx="12129452" cy="5646403"/>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3474F92F-D137-6FE5-637D-215BDB202107}"/>
              </a:ext>
            </a:extLst>
          </p:cNvPr>
          <p:cNvCxnSpPr/>
          <p:nvPr/>
        </p:nvCxnSpPr>
        <p:spPr>
          <a:xfrm>
            <a:off x="11222960" y="1198147"/>
            <a:ext cx="96904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732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FA44EE59-2072-930B-54CC-FDDB18E0260B}"/>
              </a:ext>
            </a:extLst>
          </p:cNvPr>
          <p:cNvSpPr txBox="1"/>
          <p:nvPr/>
        </p:nvSpPr>
        <p:spPr>
          <a:xfrm>
            <a:off x="9117106" y="2837329"/>
            <a:ext cx="184731" cy="369332"/>
          </a:xfrm>
          <a:prstGeom prst="rect">
            <a:avLst/>
          </a:prstGeom>
          <a:noFill/>
        </p:spPr>
        <p:txBody>
          <a:bodyPr wrap="none" rtlCol="0">
            <a:spAutoFit/>
          </a:bodyPr>
          <a:lstStyle/>
          <a:p>
            <a:endParaRPr lang="en-US" dirty="0">
              <a:solidFill>
                <a:prstClr val="black"/>
              </a:solidFill>
            </a:endParaRPr>
          </a:p>
        </p:txBody>
      </p:sp>
      <p:sp>
        <p:nvSpPr>
          <p:cNvPr id="50" name="TextBox 49">
            <a:extLst>
              <a:ext uri="{FF2B5EF4-FFF2-40B4-BE49-F238E27FC236}">
                <a16:creationId xmlns:a16="http://schemas.microsoft.com/office/drawing/2014/main" id="{3D176E25-4197-EBE3-24CE-ACF9672D4160}"/>
              </a:ext>
            </a:extLst>
          </p:cNvPr>
          <p:cNvSpPr txBox="1"/>
          <p:nvPr/>
        </p:nvSpPr>
        <p:spPr>
          <a:xfrm>
            <a:off x="770702" y="1168344"/>
            <a:ext cx="6531015" cy="754053"/>
          </a:xfrm>
          <a:prstGeom prst="rect">
            <a:avLst/>
          </a:prstGeom>
          <a:noFill/>
        </p:spPr>
        <p:txBody>
          <a:bodyPr wrap="square">
            <a:spAutoFit/>
          </a:bodyPr>
          <a:lstStyle/>
          <a:p>
            <a:pPr marL="115887" lvl="1" fontAlgn="base"/>
            <a:r>
              <a:rPr lang="en-US" sz="2500" b="1" dirty="0">
                <a:cs typeface="TH SarabunPSK" panose="020B0500040200020003" pitchFamily="34" charset="-34"/>
              </a:rPr>
              <a:t>Arms and Defense Industry</a:t>
            </a:r>
            <a:br>
              <a:rPr lang="en-US" sz="2800" b="1" dirty="0">
                <a:cs typeface="TH SarabunPSK" panose="020B0500040200020003" pitchFamily="34" charset="-34"/>
              </a:rPr>
            </a:br>
            <a:r>
              <a:rPr lang="en-US" dirty="0">
                <a:cs typeface="TH SarabunPSK" panose="020B0500040200020003" pitchFamily="34" charset="-34"/>
              </a:rPr>
              <a:t>Specific areas for development and armament testing</a:t>
            </a:r>
            <a:endParaRPr lang="en-US" sz="1700" dirty="0">
              <a:cs typeface="TH SarabunPSK" panose="020B0500040200020003" pitchFamily="34" charset="-34"/>
            </a:endParaRPr>
          </a:p>
        </p:txBody>
      </p:sp>
      <p:sp>
        <p:nvSpPr>
          <p:cNvPr id="52" name="TextBox 51">
            <a:extLst>
              <a:ext uri="{FF2B5EF4-FFF2-40B4-BE49-F238E27FC236}">
                <a16:creationId xmlns:a16="http://schemas.microsoft.com/office/drawing/2014/main" id="{C65C06DE-BF33-118F-A6B8-78583CBDF561}"/>
              </a:ext>
            </a:extLst>
          </p:cNvPr>
          <p:cNvSpPr txBox="1"/>
          <p:nvPr/>
        </p:nvSpPr>
        <p:spPr>
          <a:xfrm>
            <a:off x="770702" y="1894800"/>
            <a:ext cx="6259254" cy="815608"/>
          </a:xfrm>
          <a:prstGeom prst="rect">
            <a:avLst/>
          </a:prstGeom>
          <a:noFill/>
        </p:spPr>
        <p:txBody>
          <a:bodyPr wrap="square">
            <a:spAutoFit/>
          </a:bodyPr>
          <a:lstStyle/>
          <a:p>
            <a:pPr marL="0" lvl="1" algn="thaiDist" fontAlgn="base">
              <a:spcAft>
                <a:spcPts val="600"/>
              </a:spcAft>
              <a:defRPr/>
            </a:pPr>
            <a:r>
              <a:rPr lang="en-US" sz="2400" b="1" dirty="0">
                <a:cs typeface="TH SarabunPSK" panose="020B0500040200020003" pitchFamily="34" charset="-34"/>
              </a:rPr>
              <a:t>Dual Use Technology in the EEC </a:t>
            </a:r>
          </a:p>
          <a:p>
            <a:pPr marL="0" lvl="1" fontAlgn="base">
              <a:spcAft>
                <a:spcPts val="600"/>
              </a:spcAft>
              <a:defRPr/>
            </a:pPr>
            <a:r>
              <a:rPr lang="en-US" dirty="0">
                <a:cs typeface="TH SarabunPSK" panose="020B0500040200020003" pitchFamily="34" charset="-34"/>
              </a:rPr>
              <a:t>Crucial Technology-focused Infrastructure for Development</a:t>
            </a:r>
          </a:p>
        </p:txBody>
      </p:sp>
      <p:sp>
        <p:nvSpPr>
          <p:cNvPr id="18" name="Rectangle 17">
            <a:extLst>
              <a:ext uri="{FF2B5EF4-FFF2-40B4-BE49-F238E27FC236}">
                <a16:creationId xmlns:a16="http://schemas.microsoft.com/office/drawing/2014/main" id="{7AB67DD4-3628-7A37-C059-69131A3A9690}"/>
              </a:ext>
            </a:extLst>
          </p:cNvPr>
          <p:cNvSpPr/>
          <p:nvPr/>
        </p:nvSpPr>
        <p:spPr>
          <a:xfrm>
            <a:off x="7261095" y="1197433"/>
            <a:ext cx="4930905" cy="5638732"/>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90870464-E4BA-6F7E-E03B-8B09385095AC}"/>
              </a:ext>
            </a:extLst>
          </p:cNvPr>
          <p:cNvCxnSpPr/>
          <p:nvPr/>
        </p:nvCxnSpPr>
        <p:spPr>
          <a:xfrm>
            <a:off x="838200" y="1193076"/>
            <a:ext cx="10515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4">
            <a:extLst>
              <a:ext uri="{FF2B5EF4-FFF2-40B4-BE49-F238E27FC236}">
                <a16:creationId xmlns:a16="http://schemas.microsoft.com/office/drawing/2014/main" id="{D72C7F13-3A0A-2F7B-BA2F-9DBF68BB48C9}"/>
              </a:ext>
            </a:extLst>
          </p:cNvPr>
          <p:cNvSpPr txBox="1">
            <a:spLocks/>
          </p:cNvSpPr>
          <p:nvPr/>
        </p:nvSpPr>
        <p:spPr>
          <a:xfrm>
            <a:off x="838200" y="190950"/>
            <a:ext cx="10515600" cy="8235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dirty="0">
                <a:latin typeface="+mn-lt"/>
              </a:rPr>
              <a:t>EEC AND DEFENSE INDUSTRY:</a:t>
            </a:r>
          </a:p>
          <a:p>
            <a:pPr algn="r"/>
            <a:r>
              <a:rPr lang="en-US" sz="3200" b="1" dirty="0">
                <a:latin typeface="+mn-lt"/>
              </a:rPr>
              <a:t>MANY AREAS AROUND THAILAND SUPPORT DEFENSE</a:t>
            </a:r>
          </a:p>
        </p:txBody>
      </p:sp>
      <p:pic>
        <p:nvPicPr>
          <p:cNvPr id="5" name="Picture 4">
            <a:extLst>
              <a:ext uri="{FF2B5EF4-FFF2-40B4-BE49-F238E27FC236}">
                <a16:creationId xmlns:a16="http://schemas.microsoft.com/office/drawing/2014/main" id="{C0449CCD-F648-3D4F-C23F-68E39E75EC3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53944" y="929107"/>
            <a:ext cx="6322399" cy="5907060"/>
          </a:xfrm>
          <a:prstGeom prst="rect">
            <a:avLst/>
          </a:prstGeom>
        </p:spPr>
      </p:pic>
      <p:sp>
        <p:nvSpPr>
          <p:cNvPr id="7" name="Rectangle 6">
            <a:extLst>
              <a:ext uri="{FF2B5EF4-FFF2-40B4-BE49-F238E27FC236}">
                <a16:creationId xmlns:a16="http://schemas.microsoft.com/office/drawing/2014/main" id="{09011DB7-D0F2-548B-FD0C-CCB2142258A9}"/>
              </a:ext>
            </a:extLst>
          </p:cNvPr>
          <p:cNvSpPr/>
          <p:nvPr/>
        </p:nvSpPr>
        <p:spPr>
          <a:xfrm>
            <a:off x="339277"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4" name="Straight Connector 3">
            <a:extLst>
              <a:ext uri="{FF2B5EF4-FFF2-40B4-BE49-F238E27FC236}">
                <a16:creationId xmlns:a16="http://schemas.microsoft.com/office/drawing/2014/main" id="{8BDCD36C-E489-9DCB-1D2B-E256959A2326}"/>
              </a:ext>
            </a:extLst>
          </p:cNvPr>
          <p:cNvCxnSpPr/>
          <p:nvPr/>
        </p:nvCxnSpPr>
        <p:spPr>
          <a:xfrm>
            <a:off x="11222960" y="1198147"/>
            <a:ext cx="96904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833293-C168-1B80-3826-B47502F7BB25}"/>
              </a:ext>
            </a:extLst>
          </p:cNvPr>
          <p:cNvSpPr txBox="1"/>
          <p:nvPr/>
        </p:nvSpPr>
        <p:spPr>
          <a:xfrm>
            <a:off x="770702" y="5168186"/>
            <a:ext cx="6139542" cy="846386"/>
          </a:xfrm>
          <a:prstGeom prst="rect">
            <a:avLst/>
          </a:prstGeom>
          <a:noFill/>
        </p:spPr>
        <p:txBody>
          <a:bodyPr wrap="square">
            <a:spAutoFit/>
          </a:bodyPr>
          <a:lstStyle/>
          <a:p>
            <a:pPr marL="230188" lvl="1" algn="thaiDist" fontAlgn="base">
              <a:spcBef>
                <a:spcPts val="600"/>
              </a:spcBef>
              <a:defRPr/>
            </a:pPr>
            <a:r>
              <a:rPr lang="en-US" sz="2400" b="1" dirty="0">
                <a:solidFill>
                  <a:srgbClr val="C00000"/>
                </a:solidFill>
                <a:cs typeface="TH SarabunPSK" panose="020B0500040200020003" pitchFamily="34" charset="-34"/>
              </a:rPr>
              <a:t>U-Tapao Airport</a:t>
            </a:r>
            <a:endParaRPr lang="en-US" sz="2400" b="1" dirty="0">
              <a:solidFill>
                <a:srgbClr val="4472C4">
                  <a:lumMod val="50000"/>
                </a:srgbClr>
              </a:solidFill>
              <a:cs typeface="TH SarabunPSK" panose="020B0500040200020003" pitchFamily="34" charset="-34"/>
            </a:endParaRPr>
          </a:p>
          <a:p>
            <a:pPr marL="230188" lvl="1" algn="thaiDist" fontAlgn="base">
              <a:spcBef>
                <a:spcPts val="600"/>
              </a:spcBef>
              <a:defRPr/>
            </a:pPr>
            <a:r>
              <a:rPr lang="en-US" spc="-30" dirty="0">
                <a:cs typeface="TH SarabunPSK" panose="020B0500040200020003" pitchFamily="34" charset="-34"/>
              </a:rPr>
              <a:t>Aircraft</a:t>
            </a:r>
            <a:r>
              <a:rPr lang="en-US" sz="2000" spc="-30" dirty="0">
                <a:cs typeface="TH SarabunPSK" panose="020B0500040200020003" pitchFamily="34" charset="-34"/>
              </a:rPr>
              <a:t> </a:t>
            </a:r>
            <a:r>
              <a:rPr lang="en-US" spc="-30" dirty="0">
                <a:cs typeface="TH SarabunPSK" panose="020B0500040200020003" pitchFamily="34" charset="-34"/>
              </a:rPr>
              <a:t>Maintenance, Repair, and Overhaul (MRO)</a:t>
            </a:r>
          </a:p>
        </p:txBody>
      </p:sp>
      <p:sp>
        <p:nvSpPr>
          <p:cNvPr id="15" name="TextBox 14">
            <a:extLst>
              <a:ext uri="{FF2B5EF4-FFF2-40B4-BE49-F238E27FC236}">
                <a16:creationId xmlns:a16="http://schemas.microsoft.com/office/drawing/2014/main" id="{6DA8528A-B57F-FCDA-9FE9-CFF42F181003}"/>
              </a:ext>
            </a:extLst>
          </p:cNvPr>
          <p:cNvSpPr txBox="1"/>
          <p:nvPr/>
        </p:nvSpPr>
        <p:spPr>
          <a:xfrm>
            <a:off x="770702" y="5966923"/>
            <a:ext cx="6139542" cy="815608"/>
          </a:xfrm>
          <a:prstGeom prst="rect">
            <a:avLst/>
          </a:prstGeom>
          <a:noFill/>
        </p:spPr>
        <p:txBody>
          <a:bodyPr wrap="square">
            <a:spAutoFit/>
          </a:bodyPr>
          <a:lstStyle/>
          <a:p>
            <a:pPr marL="230188" lvl="1" algn="thaiDist" fontAlgn="base">
              <a:spcBef>
                <a:spcPts val="600"/>
              </a:spcBef>
              <a:defRPr/>
            </a:pPr>
            <a:r>
              <a:rPr lang="en-US" sz="2400" b="1" dirty="0">
                <a:solidFill>
                  <a:srgbClr val="C00000"/>
                </a:solidFill>
                <a:cs typeface="TH SarabunPSK" panose="020B0500040200020003" pitchFamily="34" charset="-34"/>
              </a:rPr>
              <a:t>Sattahip Port</a:t>
            </a:r>
          </a:p>
          <a:p>
            <a:pPr marL="230188" lvl="1" algn="thaiDist" fontAlgn="base">
              <a:spcBef>
                <a:spcPts val="600"/>
              </a:spcBef>
              <a:defRPr/>
            </a:pPr>
            <a:r>
              <a:rPr lang="en-US" dirty="0">
                <a:cs typeface="TH SarabunPSK" panose="020B0500040200020003" pitchFamily="34" charset="-34"/>
              </a:rPr>
              <a:t>Shipbuilding</a:t>
            </a:r>
            <a:r>
              <a:rPr lang="th-TH" dirty="0">
                <a:cs typeface="TH SarabunPSK" panose="020B0500040200020003" pitchFamily="34" charset="-34"/>
              </a:rPr>
              <a:t> </a:t>
            </a:r>
            <a:r>
              <a:rPr lang="en-US" dirty="0">
                <a:cs typeface="TH SarabunPSK" panose="020B0500040200020003" pitchFamily="34" charset="-34"/>
              </a:rPr>
              <a:t>(OPV/ Coastal Trading Vessels)</a:t>
            </a:r>
            <a:endParaRPr lang="en-US" dirty="0"/>
          </a:p>
        </p:txBody>
      </p:sp>
      <p:sp>
        <p:nvSpPr>
          <p:cNvPr id="17" name="TextBox 16">
            <a:extLst>
              <a:ext uri="{FF2B5EF4-FFF2-40B4-BE49-F238E27FC236}">
                <a16:creationId xmlns:a16="http://schemas.microsoft.com/office/drawing/2014/main" id="{2FE27557-A9A9-C524-8AAE-DF9362DEFCCD}"/>
              </a:ext>
            </a:extLst>
          </p:cNvPr>
          <p:cNvSpPr txBox="1"/>
          <p:nvPr/>
        </p:nvSpPr>
        <p:spPr>
          <a:xfrm>
            <a:off x="770702" y="4389610"/>
            <a:ext cx="6139542" cy="815608"/>
          </a:xfrm>
          <a:prstGeom prst="rect">
            <a:avLst/>
          </a:prstGeom>
          <a:noFill/>
        </p:spPr>
        <p:txBody>
          <a:bodyPr wrap="square">
            <a:spAutoFit/>
          </a:bodyPr>
          <a:lstStyle/>
          <a:p>
            <a:pPr marL="230188" lvl="1" fontAlgn="base">
              <a:spcBef>
                <a:spcPts val="600"/>
              </a:spcBef>
              <a:defRPr/>
            </a:pPr>
            <a:r>
              <a:rPr lang="en-US" sz="2400" b="1" dirty="0">
                <a:solidFill>
                  <a:srgbClr val="C00000"/>
                </a:solidFill>
                <a:cs typeface="TH SarabunPSK" panose="020B0500040200020003" pitchFamily="34" charset="-34"/>
              </a:rPr>
              <a:t>Space Innopolis</a:t>
            </a:r>
            <a:r>
              <a:rPr lang="th-TH" sz="2400" b="1" dirty="0">
                <a:solidFill>
                  <a:srgbClr val="C00000"/>
                </a:solidFill>
                <a:cs typeface="TH SarabunPSK" panose="020B0500040200020003" pitchFamily="34" charset="-34"/>
              </a:rPr>
              <a:t> </a:t>
            </a:r>
            <a:endParaRPr lang="en-US" sz="2400" b="1" dirty="0">
              <a:solidFill>
                <a:prstClr val="black">
                  <a:lumMod val="65000"/>
                  <a:lumOff val="35000"/>
                </a:prstClr>
              </a:solidFill>
              <a:cs typeface="TH SarabunPSK" panose="020B0500040200020003" pitchFamily="34" charset="-34"/>
            </a:endParaRPr>
          </a:p>
          <a:p>
            <a:pPr marL="230188" lvl="1" fontAlgn="base">
              <a:spcBef>
                <a:spcPts val="600"/>
              </a:spcBef>
              <a:defRPr/>
            </a:pPr>
            <a:r>
              <a:rPr lang="en-US" dirty="0">
                <a:cs typeface="TH SarabunPSK" panose="020B0500040200020003" pitchFamily="34" charset="-34"/>
              </a:rPr>
              <a:t>Research and Earth Observation Satellite</a:t>
            </a:r>
            <a:r>
              <a:rPr lang="th-TH" dirty="0">
                <a:cs typeface="TH SarabunPSK" panose="020B0500040200020003" pitchFamily="34" charset="-34"/>
              </a:rPr>
              <a:t> </a:t>
            </a:r>
            <a:endParaRPr lang="en-US" dirty="0">
              <a:cs typeface="TH SarabunPSK" panose="020B0500040200020003" pitchFamily="34" charset="-34"/>
            </a:endParaRPr>
          </a:p>
        </p:txBody>
      </p:sp>
      <p:sp>
        <p:nvSpPr>
          <p:cNvPr id="20" name="TextBox 19">
            <a:extLst>
              <a:ext uri="{FF2B5EF4-FFF2-40B4-BE49-F238E27FC236}">
                <a16:creationId xmlns:a16="http://schemas.microsoft.com/office/drawing/2014/main" id="{4501E6D0-1132-AEF1-EFA9-1497AD0E1CD0}"/>
              </a:ext>
            </a:extLst>
          </p:cNvPr>
          <p:cNvSpPr txBox="1"/>
          <p:nvPr/>
        </p:nvSpPr>
        <p:spPr>
          <a:xfrm>
            <a:off x="770702" y="3859125"/>
            <a:ext cx="6139542" cy="461665"/>
          </a:xfrm>
          <a:prstGeom prst="rect">
            <a:avLst/>
          </a:prstGeom>
          <a:noFill/>
        </p:spPr>
        <p:txBody>
          <a:bodyPr wrap="square">
            <a:spAutoFit/>
          </a:bodyPr>
          <a:lstStyle/>
          <a:p>
            <a:pPr marL="230188" lvl="1" algn="thaiDist" fontAlgn="base">
              <a:spcAft>
                <a:spcPts val="600"/>
              </a:spcAft>
              <a:defRPr/>
            </a:pPr>
            <a:r>
              <a:rPr lang="en-US" sz="2400" b="1" dirty="0">
                <a:solidFill>
                  <a:srgbClr val="C00000"/>
                </a:solidFill>
                <a:cs typeface="TH SarabunPSK" panose="020B0500040200020003" pitchFamily="34" charset="-34"/>
              </a:rPr>
              <a:t>EECd</a:t>
            </a:r>
            <a:r>
              <a:rPr lang="th-TH" sz="2000" b="1" dirty="0">
                <a:solidFill>
                  <a:srgbClr val="C00000"/>
                </a:solidFill>
                <a:cs typeface="TH SarabunPSK" panose="020B0500040200020003" pitchFamily="34" charset="-34"/>
              </a:rPr>
              <a:t> </a:t>
            </a:r>
            <a:r>
              <a:rPr lang="en-US" sz="2000" b="1" dirty="0">
                <a:cs typeface="TH SarabunPSK" panose="020B0500040200020003" pitchFamily="34" charset="-34"/>
              </a:rPr>
              <a:t>:</a:t>
            </a:r>
            <a:r>
              <a:rPr lang="en-US" sz="2000" dirty="0">
                <a:solidFill>
                  <a:srgbClr val="4472C4">
                    <a:lumMod val="50000"/>
                  </a:srgbClr>
                </a:solidFill>
                <a:cs typeface="TH SarabunPSK" panose="020B0500040200020003" pitchFamily="34" charset="-34"/>
              </a:rPr>
              <a:t> </a:t>
            </a:r>
            <a:r>
              <a:rPr lang="en-US" dirty="0">
                <a:cs typeface="TH SarabunPSK" panose="020B0500040200020003" pitchFamily="34" charset="-34"/>
              </a:rPr>
              <a:t>Cyber Security and Digital</a:t>
            </a:r>
          </a:p>
        </p:txBody>
      </p:sp>
      <p:cxnSp>
        <p:nvCxnSpPr>
          <p:cNvPr id="21" name="Straight Connector 20">
            <a:extLst>
              <a:ext uri="{FF2B5EF4-FFF2-40B4-BE49-F238E27FC236}">
                <a16:creationId xmlns:a16="http://schemas.microsoft.com/office/drawing/2014/main" id="{89F9930C-9236-AE3A-5875-B1A9C3F02459}"/>
              </a:ext>
            </a:extLst>
          </p:cNvPr>
          <p:cNvCxnSpPr>
            <a:cxnSpLocks/>
          </p:cNvCxnSpPr>
          <p:nvPr/>
        </p:nvCxnSpPr>
        <p:spPr>
          <a:xfrm flipH="1" flipV="1">
            <a:off x="703536" y="1917932"/>
            <a:ext cx="6134532" cy="14381"/>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59318EC0-00A6-94C0-B4B4-242A6FCD4517}"/>
              </a:ext>
            </a:extLst>
          </p:cNvPr>
          <p:cNvSpPr txBox="1"/>
          <p:nvPr/>
        </p:nvSpPr>
        <p:spPr>
          <a:xfrm>
            <a:off x="770702" y="2707199"/>
            <a:ext cx="6139542" cy="1169551"/>
          </a:xfrm>
          <a:prstGeom prst="rect">
            <a:avLst/>
          </a:prstGeom>
          <a:noFill/>
        </p:spPr>
        <p:txBody>
          <a:bodyPr wrap="square">
            <a:spAutoFit/>
          </a:bodyPr>
          <a:lstStyle/>
          <a:p>
            <a:pPr marL="230188" lvl="1" fontAlgn="base">
              <a:spcBef>
                <a:spcPts val="600"/>
              </a:spcBef>
              <a:defRPr/>
            </a:pPr>
            <a:r>
              <a:rPr lang="en-US" sz="2400" b="1" dirty="0">
                <a:solidFill>
                  <a:srgbClr val="C00000"/>
                </a:solidFill>
                <a:cs typeface="TH SarabunPSK" panose="020B0500040200020003" pitchFamily="34" charset="-34"/>
              </a:rPr>
              <a:t>EECi </a:t>
            </a:r>
            <a:r>
              <a:rPr lang="en-US" sz="2400" b="1" dirty="0">
                <a:cs typeface="TH SarabunPSK" panose="020B0500040200020003" pitchFamily="34" charset="-34"/>
              </a:rPr>
              <a:t>: </a:t>
            </a:r>
            <a:r>
              <a:rPr lang="en-US" sz="2400" b="1" dirty="0">
                <a:solidFill>
                  <a:srgbClr val="C00000"/>
                </a:solidFill>
                <a:cs typeface="TH SarabunPSK" panose="020B0500040200020003" pitchFamily="34" charset="-34"/>
              </a:rPr>
              <a:t>Aripolis </a:t>
            </a:r>
          </a:p>
          <a:p>
            <a:pPr marL="230188" lvl="1" fontAlgn="base">
              <a:spcBef>
                <a:spcPts val="600"/>
              </a:spcBef>
              <a:defRPr/>
            </a:pPr>
            <a:r>
              <a:rPr lang="en-US" dirty="0">
                <a:cs typeface="TH SarabunPSK" panose="020B0500040200020003" pitchFamily="34" charset="-34"/>
              </a:rPr>
              <a:t>Science, Technology, and Innovation (STI)</a:t>
            </a:r>
          </a:p>
          <a:p>
            <a:pPr marL="230188" lvl="1" fontAlgn="base">
              <a:spcBef>
                <a:spcPts val="600"/>
              </a:spcBef>
              <a:buFontTx/>
              <a:buChar char="-"/>
              <a:defRPr/>
            </a:pPr>
            <a:r>
              <a:rPr lang="en-US" dirty="0">
                <a:cs typeface="TH SarabunPSK" panose="020B0500040200020003" pitchFamily="34" charset="-34"/>
              </a:rPr>
              <a:t> Robotics, Automation,</a:t>
            </a:r>
            <a:r>
              <a:rPr lang="th-TH" dirty="0">
                <a:cs typeface="TH SarabunPSK" panose="020B0500040200020003" pitchFamily="34" charset="-34"/>
              </a:rPr>
              <a:t> </a:t>
            </a:r>
            <a:r>
              <a:rPr lang="en-US" dirty="0">
                <a:cs typeface="TH SarabunPSK" panose="020B0500040200020003" pitchFamily="34" charset="-34"/>
              </a:rPr>
              <a:t>UAV and</a:t>
            </a:r>
            <a:r>
              <a:rPr lang="th-TH" dirty="0">
                <a:cs typeface="TH SarabunPSK" panose="020B0500040200020003" pitchFamily="34" charset="-34"/>
              </a:rPr>
              <a:t> </a:t>
            </a:r>
            <a:r>
              <a:rPr lang="en-US" dirty="0">
                <a:cs typeface="TH SarabunPSK" panose="020B0500040200020003" pitchFamily="34" charset="-34"/>
              </a:rPr>
              <a:t>Data Analytics </a:t>
            </a:r>
          </a:p>
        </p:txBody>
      </p:sp>
      <p:pic>
        <p:nvPicPr>
          <p:cNvPr id="27" name="Picture 2" descr="Green Check Mark Icon Images – Browse 75,952 Stock Photos ...">
            <a:extLst>
              <a:ext uri="{FF2B5EF4-FFF2-40B4-BE49-F238E27FC236}">
                <a16:creationId xmlns:a16="http://schemas.microsoft.com/office/drawing/2014/main" id="{6708A978-9DC0-104C-D2F2-D1D00B91307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9561" t="18329" r="19823" b="18317"/>
          <a:stretch/>
        </p:blipFill>
        <p:spPr bwMode="auto">
          <a:xfrm>
            <a:off x="744157" y="2826203"/>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reen Check Mark Icon Images – Browse 75,952 Stock Photos ...">
            <a:extLst>
              <a:ext uri="{FF2B5EF4-FFF2-40B4-BE49-F238E27FC236}">
                <a16:creationId xmlns:a16="http://schemas.microsoft.com/office/drawing/2014/main" id="{AE850F0A-3BAD-5B1B-17B6-89C5F54CFBA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9561" t="18329" r="19823" b="18317"/>
          <a:stretch/>
        </p:blipFill>
        <p:spPr bwMode="auto">
          <a:xfrm>
            <a:off x="744157" y="3930709"/>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Green Check Mark Icon Images – Browse 75,952 Stock Photos ...">
            <a:extLst>
              <a:ext uri="{FF2B5EF4-FFF2-40B4-BE49-F238E27FC236}">
                <a16:creationId xmlns:a16="http://schemas.microsoft.com/office/drawing/2014/main" id="{3A60A014-1801-1C1A-6CD3-C6DCBD6BE87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9561" t="18329" r="19823" b="18317"/>
          <a:stretch/>
        </p:blipFill>
        <p:spPr bwMode="auto">
          <a:xfrm>
            <a:off x="744157" y="4479034"/>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Green Check Mark Icon Images – Browse 75,952 Stock Photos ...">
            <a:extLst>
              <a:ext uri="{FF2B5EF4-FFF2-40B4-BE49-F238E27FC236}">
                <a16:creationId xmlns:a16="http://schemas.microsoft.com/office/drawing/2014/main" id="{AF964CC1-7A5F-9C9D-6095-24914DCFA78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9561" t="18329" r="19823" b="18317"/>
          <a:stretch/>
        </p:blipFill>
        <p:spPr bwMode="auto">
          <a:xfrm>
            <a:off x="744157" y="5272458"/>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Check Mark Icon Images – Browse 75,952 Stock Photos ...">
            <a:extLst>
              <a:ext uri="{FF2B5EF4-FFF2-40B4-BE49-F238E27FC236}">
                <a16:creationId xmlns:a16="http://schemas.microsoft.com/office/drawing/2014/main" id="{6DCE6874-5B69-2A85-F420-F6575015421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9561" t="18329" r="19823" b="18317"/>
          <a:stretch/>
        </p:blipFill>
        <p:spPr bwMode="auto">
          <a:xfrm>
            <a:off x="744157" y="6075310"/>
            <a:ext cx="256626" cy="268216"/>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DC694FB3-63E5-03A0-3CA4-2F37FE638DBE}"/>
              </a:ext>
            </a:extLst>
          </p:cNvPr>
          <p:cNvCxnSpPr>
            <a:cxnSpLocks/>
          </p:cNvCxnSpPr>
          <p:nvPr/>
        </p:nvCxnSpPr>
        <p:spPr>
          <a:xfrm flipH="1">
            <a:off x="1154215" y="3836845"/>
            <a:ext cx="3759438" cy="0"/>
          </a:xfrm>
          <a:prstGeom prst="line">
            <a:avLst/>
          </a:prstGeom>
          <a:ln w="3175">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64C591D-EB5C-4D72-020A-50B14C3C5358}"/>
              </a:ext>
            </a:extLst>
          </p:cNvPr>
          <p:cNvCxnSpPr>
            <a:cxnSpLocks/>
          </p:cNvCxnSpPr>
          <p:nvPr/>
        </p:nvCxnSpPr>
        <p:spPr>
          <a:xfrm flipH="1">
            <a:off x="1154215" y="4385169"/>
            <a:ext cx="3759438" cy="0"/>
          </a:xfrm>
          <a:prstGeom prst="line">
            <a:avLst/>
          </a:prstGeom>
          <a:ln w="3175">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5D4FD16-A9F7-2291-0ECB-2E2D401C5C40}"/>
              </a:ext>
            </a:extLst>
          </p:cNvPr>
          <p:cNvCxnSpPr>
            <a:cxnSpLocks/>
          </p:cNvCxnSpPr>
          <p:nvPr/>
        </p:nvCxnSpPr>
        <p:spPr>
          <a:xfrm flipH="1">
            <a:off x="1154215" y="5178592"/>
            <a:ext cx="3759438" cy="0"/>
          </a:xfrm>
          <a:prstGeom prst="line">
            <a:avLst/>
          </a:prstGeom>
          <a:ln w="3175">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1326CE6-9856-45BE-B47A-4617D7EC56CA}"/>
              </a:ext>
            </a:extLst>
          </p:cNvPr>
          <p:cNvCxnSpPr>
            <a:cxnSpLocks/>
          </p:cNvCxnSpPr>
          <p:nvPr/>
        </p:nvCxnSpPr>
        <p:spPr>
          <a:xfrm flipH="1">
            <a:off x="1154215" y="6000298"/>
            <a:ext cx="3759438" cy="0"/>
          </a:xfrm>
          <a:prstGeom prst="line">
            <a:avLst/>
          </a:prstGeom>
          <a:ln w="3175">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1D56871-4A03-37C7-783A-18ED38FF8B42}"/>
              </a:ext>
            </a:extLst>
          </p:cNvPr>
          <p:cNvCxnSpPr>
            <a:cxnSpLocks/>
          </p:cNvCxnSpPr>
          <p:nvPr/>
        </p:nvCxnSpPr>
        <p:spPr>
          <a:xfrm flipH="1">
            <a:off x="1154215" y="2754337"/>
            <a:ext cx="3759438" cy="0"/>
          </a:xfrm>
          <a:prstGeom prst="line">
            <a:avLst/>
          </a:prstGeom>
          <a:ln w="3175">
            <a:solidFill>
              <a:schemeClr val="bg1">
                <a:lumMod val="65000"/>
              </a:schemeClr>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905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Visa Icons - Free SVG &amp; PNG Visa Images - Noun Project">
            <a:extLst>
              <a:ext uri="{FF2B5EF4-FFF2-40B4-BE49-F238E27FC236}">
                <a16:creationId xmlns:a16="http://schemas.microsoft.com/office/drawing/2014/main" id="{5EBE93BA-1142-EE4A-468A-F2C33ACA3010}"/>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994028" y="3520143"/>
            <a:ext cx="667690" cy="66769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B8232521-0FA3-1237-5600-03BB1B4541CA}"/>
              </a:ext>
            </a:extLst>
          </p:cNvPr>
          <p:cNvSpPr txBox="1"/>
          <p:nvPr/>
        </p:nvSpPr>
        <p:spPr>
          <a:xfrm>
            <a:off x="838200" y="4832266"/>
            <a:ext cx="11964840" cy="369332"/>
          </a:xfrm>
          <a:prstGeom prst="rect">
            <a:avLst/>
          </a:prstGeom>
          <a:noFill/>
        </p:spPr>
        <p:txBody>
          <a:bodyPr wrap="square" rtlCol="0">
            <a:spAutoFit/>
          </a:bodyPr>
          <a:lstStyle/>
          <a:p>
            <a:r>
              <a:rPr lang="en-US" b="1" dirty="0">
                <a:solidFill>
                  <a:srgbClr val="C00000"/>
                </a:solidFill>
              </a:rPr>
              <a:t>What Tools Does BOI Offer?</a:t>
            </a:r>
            <a:r>
              <a:rPr lang="en-US" b="1" dirty="0">
                <a:solidFill>
                  <a:srgbClr val="002E5E"/>
                </a:solidFill>
              </a:rPr>
              <a:t> </a:t>
            </a:r>
          </a:p>
        </p:txBody>
      </p:sp>
      <p:sp>
        <p:nvSpPr>
          <p:cNvPr id="52" name="Trapezoid 51">
            <a:extLst>
              <a:ext uri="{FF2B5EF4-FFF2-40B4-BE49-F238E27FC236}">
                <a16:creationId xmlns:a16="http://schemas.microsoft.com/office/drawing/2014/main" id="{F67AEA37-D0A1-ACFA-9F4F-62EE2B40A35D}"/>
              </a:ext>
            </a:extLst>
          </p:cNvPr>
          <p:cNvSpPr/>
          <p:nvPr/>
        </p:nvSpPr>
        <p:spPr>
          <a:xfrm>
            <a:off x="1774227" y="2163394"/>
            <a:ext cx="2847997" cy="433058"/>
          </a:xfrm>
          <a:prstGeom prst="trapezoid">
            <a:avLst/>
          </a:prstGeom>
          <a:solidFill>
            <a:schemeClr val="tx1">
              <a:lumMod val="75000"/>
              <a:lumOff val="25000"/>
            </a:schemeClr>
          </a:solidFill>
          <a:ln w="57150" cap="flat" cmpd="sng" algn="ctr">
            <a:noFill/>
            <a:prstDash val="solid"/>
          </a:ln>
          <a:effectLst/>
        </p:spPr>
        <p:txBody>
          <a:bodyPr rtlCol="0" anchor="ctr"/>
          <a:lstStyle/>
          <a:p>
            <a:pPr algn="ctr">
              <a:defRPr/>
            </a:pPr>
            <a:endParaRPr lang="en-US" sz="1000" kern="0" dirty="0">
              <a:solidFill>
                <a:prstClr val="white"/>
              </a:solidFill>
              <a:latin typeface="Century Gothic" panose="020B0502020202020204" pitchFamily="34" charset="0"/>
            </a:endParaRPr>
          </a:p>
        </p:txBody>
      </p:sp>
      <p:sp>
        <p:nvSpPr>
          <p:cNvPr id="53" name="Isosceles Triangle 52">
            <a:extLst>
              <a:ext uri="{FF2B5EF4-FFF2-40B4-BE49-F238E27FC236}">
                <a16:creationId xmlns:a16="http://schemas.microsoft.com/office/drawing/2014/main" id="{62D19C1F-77A4-45F4-1593-BEC53C4DC0E1}"/>
              </a:ext>
            </a:extLst>
          </p:cNvPr>
          <p:cNvSpPr/>
          <p:nvPr/>
        </p:nvSpPr>
        <p:spPr>
          <a:xfrm rot="10800000">
            <a:off x="2698477" y="2633809"/>
            <a:ext cx="1002165" cy="102309"/>
          </a:xfrm>
          <a:prstGeom prst="triangle">
            <a:avLst/>
          </a:prstGeom>
          <a:solidFill>
            <a:schemeClr val="tx1">
              <a:lumMod val="75000"/>
              <a:lumOff val="25000"/>
            </a:schemeClr>
          </a:solidFill>
          <a:ln w="25400" cap="flat" cmpd="sng" algn="ctr">
            <a:noFill/>
            <a:prstDash val="solid"/>
          </a:ln>
          <a:effectLst/>
        </p:spPr>
        <p:txBody>
          <a:bodyPr rtlCol="0" anchor="ctr"/>
          <a:lstStyle/>
          <a:p>
            <a:pPr algn="ctr">
              <a:defRPr/>
            </a:pPr>
            <a:endParaRPr lang="en-US" sz="800" kern="0" dirty="0">
              <a:solidFill>
                <a:prstClr val="black"/>
              </a:solidFill>
              <a:latin typeface="Century Gothic" panose="020B0502020202020204" pitchFamily="34" charset="0"/>
            </a:endParaRPr>
          </a:p>
        </p:txBody>
      </p:sp>
      <p:sp>
        <p:nvSpPr>
          <p:cNvPr id="43" name="TextBox 42">
            <a:extLst>
              <a:ext uri="{FF2B5EF4-FFF2-40B4-BE49-F238E27FC236}">
                <a16:creationId xmlns:a16="http://schemas.microsoft.com/office/drawing/2014/main" id="{62499765-C29A-F08F-9115-00A30162A5B3}"/>
              </a:ext>
            </a:extLst>
          </p:cNvPr>
          <p:cNvSpPr txBox="1"/>
          <p:nvPr/>
        </p:nvSpPr>
        <p:spPr>
          <a:xfrm>
            <a:off x="1879322" y="2172823"/>
            <a:ext cx="2654970" cy="400110"/>
          </a:xfrm>
          <a:prstGeom prst="rect">
            <a:avLst/>
          </a:prstGeom>
          <a:solidFill>
            <a:schemeClr val="tx1">
              <a:lumMod val="75000"/>
              <a:lumOff val="25000"/>
            </a:schemeClr>
          </a:solidFill>
        </p:spPr>
        <p:txBody>
          <a:bodyPr wrap="square" rtlCol="0">
            <a:spAutoFit/>
          </a:bodyPr>
          <a:lstStyle/>
          <a:p>
            <a:pPr algn="ctr"/>
            <a:r>
              <a:rPr lang="en-US" altLang="ja-JP" sz="2000" b="1" kern="0" dirty="0">
                <a:solidFill>
                  <a:prstClr val="white"/>
                </a:solidFill>
                <a:latin typeface="Century Gothic" panose="020B0502020202020204" pitchFamily="34" charset="0"/>
              </a:rPr>
              <a:t>Tax Incentives</a:t>
            </a:r>
          </a:p>
        </p:txBody>
      </p:sp>
      <p:sp>
        <p:nvSpPr>
          <p:cNvPr id="57" name="Trapezoid 56">
            <a:extLst>
              <a:ext uri="{FF2B5EF4-FFF2-40B4-BE49-F238E27FC236}">
                <a16:creationId xmlns:a16="http://schemas.microsoft.com/office/drawing/2014/main" id="{F11329E4-B3F2-A83F-A4E6-0CC8895EE76C}"/>
              </a:ext>
            </a:extLst>
          </p:cNvPr>
          <p:cNvSpPr/>
          <p:nvPr/>
        </p:nvSpPr>
        <p:spPr>
          <a:xfrm>
            <a:off x="7330911" y="2162059"/>
            <a:ext cx="2877640" cy="438338"/>
          </a:xfrm>
          <a:prstGeom prst="trapezoid">
            <a:avLst/>
          </a:prstGeom>
          <a:solidFill>
            <a:schemeClr val="bg1">
              <a:lumMod val="75000"/>
            </a:schemeClr>
          </a:solidFill>
          <a:ln w="57150" cap="flat" cmpd="sng" algn="ctr">
            <a:noFill/>
            <a:prstDash val="solid"/>
          </a:ln>
          <a:effectLst/>
        </p:spPr>
        <p:txBody>
          <a:bodyPr rtlCol="0" anchor="ctr"/>
          <a:lstStyle/>
          <a:p>
            <a:pPr algn="ctr">
              <a:defRPr/>
            </a:pPr>
            <a:endParaRPr lang="en-US" sz="1000" kern="0" dirty="0">
              <a:latin typeface="Century Gothic" panose="020B0502020202020204" pitchFamily="34" charset="0"/>
            </a:endParaRPr>
          </a:p>
        </p:txBody>
      </p:sp>
      <p:sp>
        <p:nvSpPr>
          <p:cNvPr id="58" name="Isosceles Triangle 57">
            <a:extLst>
              <a:ext uri="{FF2B5EF4-FFF2-40B4-BE49-F238E27FC236}">
                <a16:creationId xmlns:a16="http://schemas.microsoft.com/office/drawing/2014/main" id="{91FAA78E-AA2B-1C79-D38B-E3ED14F8F52E}"/>
              </a:ext>
            </a:extLst>
          </p:cNvPr>
          <p:cNvSpPr/>
          <p:nvPr/>
        </p:nvSpPr>
        <p:spPr>
          <a:xfrm rot="10800000">
            <a:off x="8281078" y="2632563"/>
            <a:ext cx="1012596" cy="103556"/>
          </a:xfrm>
          <a:prstGeom prst="triangle">
            <a:avLst/>
          </a:prstGeom>
          <a:solidFill>
            <a:schemeClr val="bg1">
              <a:lumMod val="75000"/>
            </a:schemeClr>
          </a:solidFill>
          <a:ln w="25400" cap="flat" cmpd="sng" algn="ctr">
            <a:noFill/>
            <a:prstDash val="solid"/>
          </a:ln>
          <a:effectLst/>
        </p:spPr>
        <p:txBody>
          <a:bodyPr rtlCol="0" anchor="ctr"/>
          <a:lstStyle/>
          <a:p>
            <a:pPr algn="ctr">
              <a:defRPr/>
            </a:pPr>
            <a:endParaRPr lang="en-US" sz="800" kern="0" dirty="0">
              <a:latin typeface="Century Gothic" panose="020B0502020202020204" pitchFamily="34" charset="0"/>
            </a:endParaRPr>
          </a:p>
        </p:txBody>
      </p:sp>
      <p:pic>
        <p:nvPicPr>
          <p:cNvPr id="64" name="Picture 63" descr="https://image.freepik.com/free-icon/man-standing-beside-a-house_318-62620.png">
            <a:extLst>
              <a:ext uri="{FF2B5EF4-FFF2-40B4-BE49-F238E27FC236}">
                <a16:creationId xmlns:a16="http://schemas.microsoft.com/office/drawing/2014/main" id="{517D626A-8A72-62B7-336A-85E0A4CB37B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38016" y="3156338"/>
            <a:ext cx="379715" cy="379715"/>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66">
            <a:extLst>
              <a:ext uri="{FF2B5EF4-FFF2-40B4-BE49-F238E27FC236}">
                <a16:creationId xmlns:a16="http://schemas.microsoft.com/office/drawing/2014/main" id="{590A1971-9379-6EB4-25A7-02FF44348C73}"/>
              </a:ext>
            </a:extLst>
          </p:cNvPr>
          <p:cNvCxnSpPr>
            <a:cxnSpLocks/>
          </p:cNvCxnSpPr>
          <p:nvPr/>
        </p:nvCxnSpPr>
        <p:spPr>
          <a:xfrm>
            <a:off x="6830212" y="2319286"/>
            <a:ext cx="0" cy="2362288"/>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pic>
        <p:nvPicPr>
          <p:cNvPr id="68" name="Picture 10" descr="Image result for currency icon png">
            <a:extLst>
              <a:ext uri="{FF2B5EF4-FFF2-40B4-BE49-F238E27FC236}">
                <a16:creationId xmlns:a16="http://schemas.microsoft.com/office/drawing/2014/main" id="{E6855C36-40AD-A358-5EDE-9CFEA78AB05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98515" y="4219058"/>
            <a:ext cx="458716" cy="392674"/>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Connector 68">
            <a:extLst>
              <a:ext uri="{FF2B5EF4-FFF2-40B4-BE49-F238E27FC236}">
                <a16:creationId xmlns:a16="http://schemas.microsoft.com/office/drawing/2014/main" id="{1EAD2BF6-6424-1504-B902-4D755E2B57ED}"/>
              </a:ext>
            </a:extLst>
          </p:cNvPr>
          <p:cNvCxnSpPr>
            <a:cxnSpLocks/>
          </p:cNvCxnSpPr>
          <p:nvPr/>
        </p:nvCxnSpPr>
        <p:spPr>
          <a:xfrm flipH="1" flipV="1">
            <a:off x="662151" y="4843931"/>
            <a:ext cx="10867698" cy="14381"/>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7AB67DD4-3628-7A37-C059-69131A3A9690}"/>
              </a:ext>
            </a:extLst>
          </p:cNvPr>
          <p:cNvSpPr/>
          <p:nvPr/>
        </p:nvSpPr>
        <p:spPr>
          <a:xfrm>
            <a:off x="3477933" y="8104366"/>
            <a:ext cx="12192000" cy="6858000"/>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C569548-6207-053E-1F4C-090F2234B66F}"/>
              </a:ext>
            </a:extLst>
          </p:cNvPr>
          <p:cNvSpPr/>
          <p:nvPr/>
        </p:nvSpPr>
        <p:spPr>
          <a:xfrm>
            <a:off x="339277"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4" name="Straight Connector 3">
            <a:extLst>
              <a:ext uri="{FF2B5EF4-FFF2-40B4-BE49-F238E27FC236}">
                <a16:creationId xmlns:a16="http://schemas.microsoft.com/office/drawing/2014/main" id="{6EF46B5F-6997-F834-27CC-F7988FA7C6FF}"/>
              </a:ext>
            </a:extLst>
          </p:cNvPr>
          <p:cNvCxnSpPr/>
          <p:nvPr/>
        </p:nvCxnSpPr>
        <p:spPr>
          <a:xfrm>
            <a:off x="941561" y="1198147"/>
            <a:ext cx="1125662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57DAEE0-69EA-CDB6-CDBF-703D11D585A7}"/>
              </a:ext>
            </a:extLst>
          </p:cNvPr>
          <p:cNvSpPr txBox="1">
            <a:spLocks/>
          </p:cNvSpPr>
          <p:nvPr/>
        </p:nvSpPr>
        <p:spPr>
          <a:xfrm>
            <a:off x="838200" y="365125"/>
            <a:ext cx="10515600" cy="8235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r"/>
            <a:r>
              <a:rPr lang="en-US" sz="3200" b="1" dirty="0">
                <a:latin typeface="+mn-lt"/>
              </a:rPr>
              <a:t>BOARD OF INVESTMENT:</a:t>
            </a:r>
          </a:p>
          <a:p>
            <a:pPr algn="r"/>
            <a:r>
              <a:rPr lang="en-US" sz="3200" b="1" dirty="0">
                <a:latin typeface="+mn-lt"/>
              </a:rPr>
              <a:t> SUPPORT TO GROWING THAILAND’S DEFENSE INDUSTRY</a:t>
            </a:r>
          </a:p>
        </p:txBody>
      </p:sp>
      <p:sp>
        <p:nvSpPr>
          <p:cNvPr id="2" name="Rectangle 1">
            <a:extLst>
              <a:ext uri="{FF2B5EF4-FFF2-40B4-BE49-F238E27FC236}">
                <a16:creationId xmlns:a16="http://schemas.microsoft.com/office/drawing/2014/main" id="{7CCDB075-968F-FDAB-98F6-1DBA4087BA3C}"/>
              </a:ext>
            </a:extLst>
          </p:cNvPr>
          <p:cNvSpPr/>
          <p:nvPr/>
        </p:nvSpPr>
        <p:spPr>
          <a:xfrm>
            <a:off x="-17598" y="-10655"/>
            <a:ext cx="855798" cy="1150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8FD8916-A532-671E-4770-52FD9B26940F}"/>
              </a:ext>
            </a:extLst>
          </p:cNvPr>
          <p:cNvSpPr/>
          <p:nvPr/>
        </p:nvSpPr>
        <p:spPr>
          <a:xfrm>
            <a:off x="9553448" y="6061435"/>
            <a:ext cx="2638551" cy="79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D4BD8E3-F0F2-338B-D3E6-F3F8685A0F28}"/>
              </a:ext>
            </a:extLst>
          </p:cNvPr>
          <p:cNvSpPr txBox="1"/>
          <p:nvPr/>
        </p:nvSpPr>
        <p:spPr>
          <a:xfrm>
            <a:off x="838200" y="1181526"/>
            <a:ext cx="7107810" cy="369332"/>
          </a:xfrm>
          <a:prstGeom prst="rect">
            <a:avLst/>
          </a:prstGeom>
          <a:noFill/>
        </p:spPr>
        <p:txBody>
          <a:bodyPr wrap="square">
            <a:spAutoFit/>
          </a:bodyPr>
          <a:lstStyle/>
          <a:p>
            <a:r>
              <a:rPr lang="en-US" b="1" dirty="0">
                <a:solidFill>
                  <a:srgbClr val="C00000"/>
                </a:solidFill>
              </a:rPr>
              <a:t>What is the Board of Investment (BOI)?</a:t>
            </a:r>
          </a:p>
        </p:txBody>
      </p:sp>
      <p:sp>
        <p:nvSpPr>
          <p:cNvPr id="11" name="TextBox 10">
            <a:extLst>
              <a:ext uri="{FF2B5EF4-FFF2-40B4-BE49-F238E27FC236}">
                <a16:creationId xmlns:a16="http://schemas.microsoft.com/office/drawing/2014/main" id="{A9436676-2390-28FF-FF77-6FE3E3B0D6C4}"/>
              </a:ext>
            </a:extLst>
          </p:cNvPr>
          <p:cNvSpPr txBox="1"/>
          <p:nvPr/>
        </p:nvSpPr>
        <p:spPr>
          <a:xfrm>
            <a:off x="838199" y="1458633"/>
            <a:ext cx="11014523" cy="646331"/>
          </a:xfrm>
          <a:prstGeom prst="rect">
            <a:avLst/>
          </a:prstGeom>
          <a:noFill/>
        </p:spPr>
        <p:txBody>
          <a:bodyPr wrap="square">
            <a:spAutoFit/>
          </a:bodyPr>
          <a:lstStyle/>
          <a:p>
            <a:r>
              <a:rPr lang="en-US" dirty="0">
                <a:solidFill>
                  <a:prstClr val="black"/>
                </a:solidFill>
              </a:rPr>
              <a:t>BOI is a Thai government agency that promotes inbound investment to Thailand by providing tax and non-tax incentives to eligible projects</a:t>
            </a:r>
          </a:p>
        </p:txBody>
      </p:sp>
      <p:cxnSp>
        <p:nvCxnSpPr>
          <p:cNvPr id="12" name="Straight Connector 11">
            <a:extLst>
              <a:ext uri="{FF2B5EF4-FFF2-40B4-BE49-F238E27FC236}">
                <a16:creationId xmlns:a16="http://schemas.microsoft.com/office/drawing/2014/main" id="{160C29DC-884E-02C8-5CFF-5B6B8A7725E2}"/>
              </a:ext>
            </a:extLst>
          </p:cNvPr>
          <p:cNvCxnSpPr>
            <a:cxnSpLocks/>
          </p:cNvCxnSpPr>
          <p:nvPr/>
        </p:nvCxnSpPr>
        <p:spPr>
          <a:xfrm flipH="1" flipV="1">
            <a:off x="662151" y="2066237"/>
            <a:ext cx="10867698" cy="14381"/>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4E23F798-6E7B-0749-CBBC-C62184340DCB}"/>
              </a:ext>
            </a:extLst>
          </p:cNvPr>
          <p:cNvSpPr txBox="1"/>
          <p:nvPr/>
        </p:nvSpPr>
        <p:spPr>
          <a:xfrm>
            <a:off x="7602117" y="2182613"/>
            <a:ext cx="2367822" cy="369332"/>
          </a:xfrm>
          <a:prstGeom prst="rect">
            <a:avLst/>
          </a:prstGeom>
          <a:solidFill>
            <a:schemeClr val="bg1">
              <a:lumMod val="75000"/>
            </a:schemeClr>
          </a:solidFill>
        </p:spPr>
        <p:txBody>
          <a:bodyPr wrap="square" rtlCol="0">
            <a:spAutoFit/>
          </a:bodyPr>
          <a:lstStyle/>
          <a:p>
            <a:pPr algn="ctr"/>
            <a:r>
              <a:rPr lang="en-US" altLang="ja-JP" b="1" kern="0" dirty="0">
                <a:latin typeface="Century Gothic" panose="020B0502020202020204" pitchFamily="34" charset="0"/>
              </a:rPr>
              <a:t>Non-Tax Incentives</a:t>
            </a:r>
            <a:endParaRPr lang="ja-JP" altLang="en-US" b="1" kern="0" dirty="0">
              <a:latin typeface="Century Gothic" panose="020B0502020202020204" pitchFamily="34" charset="0"/>
            </a:endParaRPr>
          </a:p>
        </p:txBody>
      </p:sp>
      <p:sp>
        <p:nvSpPr>
          <p:cNvPr id="16" name="TextBox 15">
            <a:extLst>
              <a:ext uri="{FF2B5EF4-FFF2-40B4-BE49-F238E27FC236}">
                <a16:creationId xmlns:a16="http://schemas.microsoft.com/office/drawing/2014/main" id="{A702F841-A73E-77F5-5579-614681992CE4}"/>
              </a:ext>
            </a:extLst>
          </p:cNvPr>
          <p:cNvSpPr txBox="1"/>
          <p:nvPr/>
        </p:nvSpPr>
        <p:spPr>
          <a:xfrm>
            <a:off x="7115600" y="2735695"/>
            <a:ext cx="4491733" cy="1831399"/>
          </a:xfrm>
          <a:prstGeom prst="rect">
            <a:avLst/>
          </a:prstGeom>
          <a:noFill/>
        </p:spPr>
        <p:txBody>
          <a:bodyPr wrap="square">
            <a:spAutoFit/>
          </a:bodyPr>
          <a:lstStyle/>
          <a:p>
            <a:pPr marL="284163" lvl="1" indent="-222250" eaLnBrk="0" hangingPunct="0">
              <a:lnSpc>
                <a:spcPct val="110000"/>
              </a:lnSpc>
              <a:spcBef>
                <a:spcPts val="600"/>
              </a:spcBef>
              <a:buFontTx/>
              <a:buChar char="•"/>
            </a:pPr>
            <a:r>
              <a:rPr lang="en-US" sz="1800" dirty="0">
                <a:solidFill>
                  <a:prstClr val="black"/>
                </a:solidFill>
                <a:cs typeface="Browallia New" panose="020B0604020202020204" pitchFamily="34" charset="-34"/>
              </a:rPr>
              <a:t>100% </a:t>
            </a:r>
            <a:r>
              <a:rPr lang="en-US" sz="1800" b="1" dirty="0">
                <a:solidFill>
                  <a:prstClr val="black"/>
                </a:solidFill>
                <a:cs typeface="Browallia New" panose="020B0604020202020204" pitchFamily="34" charset="-34"/>
              </a:rPr>
              <a:t>foreign ownership</a:t>
            </a:r>
          </a:p>
          <a:p>
            <a:pPr marL="284163" lvl="1" indent="-222250" eaLnBrk="0" hangingPunct="0">
              <a:lnSpc>
                <a:spcPct val="110000"/>
              </a:lnSpc>
              <a:spcBef>
                <a:spcPts val="600"/>
              </a:spcBef>
              <a:buFontTx/>
              <a:buChar char="•"/>
            </a:pPr>
            <a:r>
              <a:rPr lang="en-US" sz="1800" b="1" dirty="0">
                <a:solidFill>
                  <a:prstClr val="black"/>
                </a:solidFill>
                <a:cs typeface="Browallia New" panose="020B0604020202020204" pitchFamily="34" charset="-34"/>
              </a:rPr>
              <a:t>Land ownership </a:t>
            </a:r>
            <a:r>
              <a:rPr lang="en-US" sz="1800" dirty="0">
                <a:solidFill>
                  <a:prstClr val="black"/>
                </a:solidFill>
                <a:cs typeface="Browallia New" panose="020B0604020202020204" pitchFamily="34" charset="-34"/>
              </a:rPr>
              <a:t>rights</a:t>
            </a:r>
          </a:p>
          <a:p>
            <a:pPr marL="284163" lvl="1" indent="-222250" eaLnBrk="0" hangingPunct="0">
              <a:lnSpc>
                <a:spcPct val="110000"/>
              </a:lnSpc>
              <a:spcBef>
                <a:spcPts val="600"/>
              </a:spcBef>
              <a:buFontTx/>
              <a:buChar char="•"/>
            </a:pPr>
            <a:r>
              <a:rPr lang="en-US" sz="1800" b="1" dirty="0">
                <a:solidFill>
                  <a:prstClr val="black"/>
                </a:solidFill>
                <a:cs typeface="Browallia New" panose="020B0604020202020204" pitchFamily="34" charset="-34"/>
              </a:rPr>
              <a:t>Work permit &amp; visa </a:t>
            </a:r>
            <a:r>
              <a:rPr lang="en-US" sz="1800" dirty="0">
                <a:solidFill>
                  <a:prstClr val="black"/>
                </a:solidFill>
                <a:cs typeface="Browallia New" panose="020B0604020202020204" pitchFamily="34" charset="-34"/>
              </a:rPr>
              <a:t>facilitation </a:t>
            </a:r>
            <a:br>
              <a:rPr lang="en-US" sz="1800" dirty="0">
                <a:solidFill>
                  <a:prstClr val="black"/>
                </a:solidFill>
                <a:cs typeface="Browallia New" panose="020B0604020202020204" pitchFamily="34" charset="-34"/>
              </a:rPr>
            </a:br>
            <a:r>
              <a:rPr lang="en-US" sz="1800" dirty="0">
                <a:solidFill>
                  <a:prstClr val="black"/>
                </a:solidFill>
                <a:cs typeface="Browallia New" panose="020B0604020202020204" pitchFamily="34" charset="-34"/>
              </a:rPr>
              <a:t>(for top management and experts)</a:t>
            </a:r>
          </a:p>
          <a:p>
            <a:pPr marL="284163" lvl="1" indent="-222250" eaLnBrk="0" hangingPunct="0">
              <a:lnSpc>
                <a:spcPct val="110000"/>
              </a:lnSpc>
              <a:spcBef>
                <a:spcPts val="600"/>
              </a:spcBef>
              <a:buFontTx/>
              <a:buChar char="•"/>
            </a:pPr>
            <a:r>
              <a:rPr lang="en-US" sz="1800" b="1" dirty="0">
                <a:solidFill>
                  <a:prstClr val="black"/>
                </a:solidFill>
                <a:cs typeface="Browallia New" panose="020B0604020202020204" pitchFamily="34" charset="-34"/>
              </a:rPr>
              <a:t>No restriction on foreign currency</a:t>
            </a:r>
          </a:p>
        </p:txBody>
      </p:sp>
      <p:pic>
        <p:nvPicPr>
          <p:cNvPr id="17" name="Picture 2" descr="Green Check Mark Icon Images – Browse 75,952 Stock Photos ...">
            <a:extLst>
              <a:ext uri="{FF2B5EF4-FFF2-40B4-BE49-F238E27FC236}">
                <a16:creationId xmlns:a16="http://schemas.microsoft.com/office/drawing/2014/main" id="{2E50B391-E8B3-5545-0394-2DCAE937B541}"/>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561" t="18329" r="19823" b="18317"/>
          <a:stretch/>
        </p:blipFill>
        <p:spPr bwMode="auto">
          <a:xfrm>
            <a:off x="7181095" y="2807349"/>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reen Check Mark Icon Images – Browse 75,952 Stock Photos ...">
            <a:extLst>
              <a:ext uri="{FF2B5EF4-FFF2-40B4-BE49-F238E27FC236}">
                <a16:creationId xmlns:a16="http://schemas.microsoft.com/office/drawing/2014/main" id="{AD2E1ABB-0E39-0F38-CE09-422B81948B3E}"/>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561" t="18329" r="19823" b="18317"/>
          <a:stretch/>
        </p:blipFill>
        <p:spPr bwMode="auto">
          <a:xfrm>
            <a:off x="7181095" y="3176567"/>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reen Check Mark Icon Images – Browse 75,952 Stock Photos ...">
            <a:extLst>
              <a:ext uri="{FF2B5EF4-FFF2-40B4-BE49-F238E27FC236}">
                <a16:creationId xmlns:a16="http://schemas.microsoft.com/office/drawing/2014/main" id="{4CD52D1E-901C-DB3B-22F3-610AFF8D874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561" t="18329" r="19823" b="18317"/>
          <a:stretch/>
        </p:blipFill>
        <p:spPr bwMode="auto">
          <a:xfrm>
            <a:off x="7181095" y="3581928"/>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Check Mark Icon Images – Browse 75,952 Stock Photos ...">
            <a:extLst>
              <a:ext uri="{FF2B5EF4-FFF2-40B4-BE49-F238E27FC236}">
                <a16:creationId xmlns:a16="http://schemas.microsoft.com/office/drawing/2014/main" id="{1A7D95D6-EAAA-EF3C-A4ED-73B36F0059E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561" t="18329" r="19823" b="18317"/>
          <a:stretch/>
        </p:blipFill>
        <p:spPr bwMode="auto">
          <a:xfrm>
            <a:off x="7181095" y="4252804"/>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nown Icons - Free SVG &amp; PNG Known Images - Noun Project">
            <a:extLst>
              <a:ext uri="{FF2B5EF4-FFF2-40B4-BE49-F238E27FC236}">
                <a16:creationId xmlns:a16="http://schemas.microsoft.com/office/drawing/2014/main" id="{56BDEE5C-7169-D9FD-21FE-4FAB6E2134F3}"/>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1137851" y="2697934"/>
            <a:ext cx="380044" cy="38004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
            <a:extLst>
              <a:ext uri="{FF2B5EF4-FFF2-40B4-BE49-F238E27FC236}">
                <a16:creationId xmlns:a16="http://schemas.microsoft.com/office/drawing/2014/main" id="{4F41B876-0D98-CE53-C75B-271FB3FC5E71}"/>
              </a:ext>
            </a:extLst>
          </p:cNvPr>
          <p:cNvSpPr txBox="1">
            <a:spLocks noChangeArrowheads="1"/>
          </p:cNvSpPr>
          <p:nvPr/>
        </p:nvSpPr>
        <p:spPr bwMode="auto">
          <a:xfrm>
            <a:off x="847295" y="2716841"/>
            <a:ext cx="5261276" cy="21360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447675" indent="-265113">
              <a:defRPr>
                <a:solidFill>
                  <a:schemeClr val="tx1"/>
                </a:solidFill>
                <a:latin typeface="Calibri" pitchFamily="34" charset="0"/>
              </a:defRPr>
            </a:lvl2pPr>
            <a:lvl3pPr marL="992188">
              <a:defRPr>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84163" lvl="1" indent="-222250" eaLnBrk="0" hangingPunct="0">
              <a:lnSpc>
                <a:spcPct val="110000"/>
              </a:lnSpc>
              <a:spcBef>
                <a:spcPts val="600"/>
              </a:spcBef>
              <a:buFontTx/>
              <a:buChar char="•"/>
            </a:pPr>
            <a:r>
              <a:rPr lang="en-US" b="1" dirty="0">
                <a:solidFill>
                  <a:prstClr val="black"/>
                </a:solidFill>
                <a:latin typeface="+mn-lt"/>
                <a:cs typeface="Browallia New" panose="020B0604020202020204" pitchFamily="34" charset="-34"/>
              </a:rPr>
              <a:t>Corporate income tax exemption </a:t>
            </a:r>
            <a:r>
              <a:rPr lang="en-US" dirty="0">
                <a:solidFill>
                  <a:prstClr val="black"/>
                </a:solidFill>
                <a:latin typeface="+mn-lt"/>
                <a:cs typeface="Browallia New" panose="020B0604020202020204" pitchFamily="34" charset="-34"/>
              </a:rPr>
              <a:t>period  </a:t>
            </a:r>
          </a:p>
          <a:p>
            <a:pPr marL="284163" lvl="1" indent="-222250" eaLnBrk="0" hangingPunct="0">
              <a:lnSpc>
                <a:spcPct val="110000"/>
              </a:lnSpc>
              <a:spcBef>
                <a:spcPts val="600"/>
              </a:spcBef>
              <a:buFontTx/>
              <a:buChar char="•"/>
            </a:pPr>
            <a:r>
              <a:rPr lang="en-US" b="1" dirty="0">
                <a:solidFill>
                  <a:prstClr val="black"/>
                </a:solidFill>
                <a:latin typeface="+mn-lt"/>
                <a:cs typeface="Browallia New" panose="020B0604020202020204" pitchFamily="34" charset="-34"/>
              </a:rPr>
              <a:t>50% reduction of corporate income tax </a:t>
            </a:r>
            <a:br>
              <a:rPr lang="en-US" dirty="0">
                <a:solidFill>
                  <a:prstClr val="black"/>
                </a:solidFill>
                <a:latin typeface="+mn-lt"/>
                <a:cs typeface="Browallia New" panose="020B0604020202020204" pitchFamily="34" charset="-34"/>
              </a:rPr>
            </a:br>
            <a:r>
              <a:rPr lang="en-US" dirty="0">
                <a:solidFill>
                  <a:prstClr val="black"/>
                </a:solidFill>
                <a:latin typeface="+mn-lt"/>
                <a:cs typeface="Browallia New" panose="020B0604020202020204" pitchFamily="34" charset="-34"/>
              </a:rPr>
              <a:t>after the expiry of tax exemption period</a:t>
            </a:r>
          </a:p>
          <a:p>
            <a:pPr marL="284163" lvl="1" indent="-222250" eaLnBrk="0" hangingPunct="0">
              <a:lnSpc>
                <a:spcPct val="110000"/>
              </a:lnSpc>
              <a:spcBef>
                <a:spcPts val="600"/>
              </a:spcBef>
              <a:buFontTx/>
              <a:buChar char="•"/>
            </a:pPr>
            <a:r>
              <a:rPr lang="en-US" dirty="0">
                <a:solidFill>
                  <a:prstClr val="black"/>
                </a:solidFill>
                <a:latin typeface="+mn-lt"/>
                <a:cs typeface="Browallia New" panose="020B0604020202020204" pitchFamily="34" charset="-34"/>
              </a:rPr>
              <a:t>Exemption of </a:t>
            </a:r>
            <a:r>
              <a:rPr lang="en-US" b="1" dirty="0">
                <a:solidFill>
                  <a:prstClr val="black"/>
                </a:solidFill>
                <a:latin typeface="+mn-lt"/>
                <a:cs typeface="Browallia New" panose="020B0604020202020204" pitchFamily="34" charset="-34"/>
              </a:rPr>
              <a:t>import duties on machinery</a:t>
            </a:r>
          </a:p>
          <a:p>
            <a:pPr marL="284163" lvl="1" indent="-222250" eaLnBrk="0" hangingPunct="0">
              <a:lnSpc>
                <a:spcPct val="110000"/>
              </a:lnSpc>
              <a:spcBef>
                <a:spcPts val="600"/>
              </a:spcBef>
              <a:buFontTx/>
              <a:buChar char="•"/>
            </a:pPr>
            <a:r>
              <a:rPr lang="en-US" dirty="0">
                <a:solidFill>
                  <a:prstClr val="black"/>
                </a:solidFill>
                <a:latin typeface="+mn-lt"/>
                <a:cs typeface="Browallia New" panose="020B0604020202020204" pitchFamily="34" charset="-34"/>
              </a:rPr>
              <a:t>Exemption of </a:t>
            </a:r>
            <a:r>
              <a:rPr lang="en-US" b="1" dirty="0">
                <a:solidFill>
                  <a:prstClr val="black"/>
                </a:solidFill>
                <a:latin typeface="+mn-lt"/>
                <a:cs typeface="Browallia New" panose="020B0604020202020204" pitchFamily="34" charset="-34"/>
              </a:rPr>
              <a:t>import duties on raw materials </a:t>
            </a:r>
            <a:r>
              <a:rPr lang="en-US" dirty="0">
                <a:solidFill>
                  <a:prstClr val="black"/>
                </a:solidFill>
                <a:latin typeface="+mn-lt"/>
                <a:cs typeface="Browallia New" panose="020B0604020202020204" pitchFamily="34" charset="-34"/>
              </a:rPr>
              <a:t>used to manufacture exports and for R&amp;D purposes</a:t>
            </a:r>
          </a:p>
        </p:txBody>
      </p:sp>
      <p:pic>
        <p:nvPicPr>
          <p:cNvPr id="22" name="Picture 2" descr="Green Check Mark Icon Images – Browse 75,952 Stock Photos ...">
            <a:extLst>
              <a:ext uri="{FF2B5EF4-FFF2-40B4-BE49-F238E27FC236}">
                <a16:creationId xmlns:a16="http://schemas.microsoft.com/office/drawing/2014/main" id="{83D067E8-4CB3-3E76-B1F8-C735EDF1981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561" t="18329" r="19823" b="18317"/>
          <a:stretch/>
        </p:blipFill>
        <p:spPr bwMode="auto">
          <a:xfrm>
            <a:off x="923268" y="2807349"/>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reen Check Mark Icon Images – Browse 75,952 Stock Photos ...">
            <a:extLst>
              <a:ext uri="{FF2B5EF4-FFF2-40B4-BE49-F238E27FC236}">
                <a16:creationId xmlns:a16="http://schemas.microsoft.com/office/drawing/2014/main" id="{9D48D008-34AC-66A2-CA64-0E0E6F56E4D2}"/>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561" t="18329" r="19823" b="18317"/>
          <a:stretch/>
        </p:blipFill>
        <p:spPr bwMode="auto">
          <a:xfrm>
            <a:off x="923268" y="3176567"/>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een Check Mark Icon Images – Browse 75,952 Stock Photos ...">
            <a:extLst>
              <a:ext uri="{FF2B5EF4-FFF2-40B4-BE49-F238E27FC236}">
                <a16:creationId xmlns:a16="http://schemas.microsoft.com/office/drawing/2014/main" id="{2EEA76B5-8FD7-E716-E8A1-F142F754CC62}"/>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561" t="18329" r="19823" b="18317"/>
          <a:stretch/>
        </p:blipFill>
        <p:spPr bwMode="auto">
          <a:xfrm>
            <a:off x="923268" y="3875728"/>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reen Check Mark Icon Images – Browse 75,952 Stock Photos ...">
            <a:extLst>
              <a:ext uri="{FF2B5EF4-FFF2-40B4-BE49-F238E27FC236}">
                <a16:creationId xmlns:a16="http://schemas.microsoft.com/office/drawing/2014/main" id="{0891B9C0-78BA-8D4F-EDF2-76D5023C1EE0}"/>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561" t="18329" r="19823" b="18317"/>
          <a:stretch/>
        </p:blipFill>
        <p:spPr bwMode="auto">
          <a:xfrm>
            <a:off x="923268" y="4235518"/>
            <a:ext cx="256626" cy="26821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ime-Limit Icons - Free SVG &amp; PNG Time-Limit Images - Noun Project">
            <a:extLst>
              <a:ext uri="{FF2B5EF4-FFF2-40B4-BE49-F238E27FC236}">
                <a16:creationId xmlns:a16="http://schemas.microsoft.com/office/drawing/2014/main" id="{D18EDA82-BEA5-3FD9-703E-6704930F4E6E}"/>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01018" y="3223503"/>
            <a:ext cx="459041" cy="45904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ax Free Icons - Free SVG &amp; PNG Tax Free Images - Noun Project">
            <a:extLst>
              <a:ext uri="{FF2B5EF4-FFF2-40B4-BE49-F238E27FC236}">
                <a16:creationId xmlns:a16="http://schemas.microsoft.com/office/drawing/2014/main" id="{73BAEF4E-5388-06F2-B770-A77850B78BE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018881" y="2772706"/>
            <a:ext cx="385606" cy="38560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machinery Icon - Free PNG &amp; SVG 2028957 - Noun Project">
            <a:extLst>
              <a:ext uri="{FF2B5EF4-FFF2-40B4-BE49-F238E27FC236}">
                <a16:creationId xmlns:a16="http://schemas.microsoft.com/office/drawing/2014/main" id="{FCFA595C-702A-3E70-697C-F8353C14D502}"/>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023247" y="3768464"/>
            <a:ext cx="414583" cy="41458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Raw Material Icons - Free SVG &amp; PNG Raw Material Images - Noun Project">
            <a:extLst>
              <a:ext uri="{FF2B5EF4-FFF2-40B4-BE49-F238E27FC236}">
                <a16:creationId xmlns:a16="http://schemas.microsoft.com/office/drawing/2014/main" id="{1D5C399D-3C53-0200-A384-CFC0D2B0120A}"/>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944592" y="4276962"/>
            <a:ext cx="534184" cy="5341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picture containing drawing&#10;&#10;Description automatically generated">
            <a:extLst>
              <a:ext uri="{FF2B5EF4-FFF2-40B4-BE49-F238E27FC236}">
                <a16:creationId xmlns:a16="http://schemas.microsoft.com/office/drawing/2014/main" id="{4E089E06-BF9B-731C-1E35-819AC28F539D}"/>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706747" y="5254732"/>
            <a:ext cx="1256646" cy="492278"/>
          </a:xfrm>
          <a:prstGeom prst="rect">
            <a:avLst/>
          </a:prstGeom>
        </p:spPr>
      </p:pic>
      <p:pic>
        <p:nvPicPr>
          <p:cNvPr id="41" name="Picture 40" descr="A picture containing circle&#10;&#10;Description automatically generated">
            <a:extLst>
              <a:ext uri="{FF2B5EF4-FFF2-40B4-BE49-F238E27FC236}">
                <a16:creationId xmlns:a16="http://schemas.microsoft.com/office/drawing/2014/main" id="{00A7934D-7248-198C-D5F6-A7F5DECB5E4C}"/>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a:off x="6435342" y="5119519"/>
            <a:ext cx="633861" cy="617349"/>
          </a:xfrm>
          <a:prstGeom prst="rect">
            <a:avLst/>
          </a:prstGeom>
        </p:spPr>
      </p:pic>
      <p:pic>
        <p:nvPicPr>
          <p:cNvPr id="42" name="Picture 41">
            <a:extLst>
              <a:ext uri="{FF2B5EF4-FFF2-40B4-BE49-F238E27FC236}">
                <a16:creationId xmlns:a16="http://schemas.microsoft.com/office/drawing/2014/main" id="{501A11E7-A420-587D-2F86-9CB7506E5C9B}"/>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0359287" y="5163945"/>
            <a:ext cx="917490" cy="474219"/>
          </a:xfrm>
          <a:prstGeom prst="rect">
            <a:avLst/>
          </a:prstGeom>
        </p:spPr>
      </p:pic>
      <p:pic>
        <p:nvPicPr>
          <p:cNvPr id="44" name="Picture 43">
            <a:extLst>
              <a:ext uri="{FF2B5EF4-FFF2-40B4-BE49-F238E27FC236}">
                <a16:creationId xmlns:a16="http://schemas.microsoft.com/office/drawing/2014/main" id="{8B5EA615-87C0-E829-44CE-CA953C9EF462}"/>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11328587" y="5179960"/>
            <a:ext cx="660493" cy="428186"/>
          </a:xfrm>
          <a:prstGeom prst="rect">
            <a:avLst/>
          </a:prstGeom>
        </p:spPr>
      </p:pic>
      <p:sp>
        <p:nvSpPr>
          <p:cNvPr id="71" name="TextBox 70">
            <a:extLst>
              <a:ext uri="{FF2B5EF4-FFF2-40B4-BE49-F238E27FC236}">
                <a16:creationId xmlns:a16="http://schemas.microsoft.com/office/drawing/2014/main" id="{9D6BFE27-AB13-FFA8-98F1-A14A45E87AD6}"/>
              </a:ext>
            </a:extLst>
          </p:cNvPr>
          <p:cNvSpPr txBox="1"/>
          <p:nvPr/>
        </p:nvSpPr>
        <p:spPr>
          <a:xfrm>
            <a:off x="643108" y="5188836"/>
            <a:ext cx="3891183" cy="1477328"/>
          </a:xfrm>
          <a:prstGeom prst="rect">
            <a:avLst/>
          </a:prstGeom>
          <a:noFill/>
        </p:spPr>
        <p:txBody>
          <a:bodyPr wrap="square">
            <a:spAutoFit/>
          </a:bodyPr>
          <a:lstStyle/>
          <a:p>
            <a:r>
              <a:rPr lang="en-US" b="1" dirty="0">
                <a:solidFill>
                  <a:prstClr val="black"/>
                </a:solidFill>
              </a:rPr>
              <a:t>One Start One Stop </a:t>
            </a:r>
          </a:p>
          <a:p>
            <a:r>
              <a:rPr lang="en-US" b="1" dirty="0">
                <a:solidFill>
                  <a:prstClr val="black"/>
                </a:solidFill>
              </a:rPr>
              <a:t>Investment Center</a:t>
            </a:r>
          </a:p>
          <a:p>
            <a:pPr marL="285750" indent="-285750">
              <a:buFont typeface="Arial" panose="020B0604020202020204" pitchFamily="34" charset="0"/>
              <a:buChar char="•"/>
            </a:pPr>
            <a:r>
              <a:rPr lang="en-US" dirty="0">
                <a:solidFill>
                  <a:prstClr val="black"/>
                </a:solidFill>
              </a:rPr>
              <a:t>Staff from numerous investment-related agencies in one place</a:t>
            </a:r>
          </a:p>
          <a:p>
            <a:pPr marL="285750" indent="-285750">
              <a:buFont typeface="Arial" panose="020B0604020202020204" pitchFamily="34" charset="0"/>
              <a:buChar char="•"/>
            </a:pPr>
            <a:r>
              <a:rPr lang="en-US" dirty="0">
                <a:solidFill>
                  <a:prstClr val="black"/>
                </a:solidFill>
              </a:rPr>
              <a:t>Visas and work permits &lt;3 hours</a:t>
            </a:r>
          </a:p>
        </p:txBody>
      </p:sp>
      <p:sp>
        <p:nvSpPr>
          <p:cNvPr id="73" name="TextBox 72">
            <a:extLst>
              <a:ext uri="{FF2B5EF4-FFF2-40B4-BE49-F238E27FC236}">
                <a16:creationId xmlns:a16="http://schemas.microsoft.com/office/drawing/2014/main" id="{92559E22-23E8-7E2D-81A0-2AFFBE1075E4}"/>
              </a:ext>
            </a:extLst>
          </p:cNvPr>
          <p:cNvSpPr txBox="1"/>
          <p:nvPr/>
        </p:nvSpPr>
        <p:spPr>
          <a:xfrm>
            <a:off x="4576351" y="5125345"/>
            <a:ext cx="3572018" cy="1754326"/>
          </a:xfrm>
          <a:prstGeom prst="rect">
            <a:avLst/>
          </a:prstGeom>
          <a:noFill/>
        </p:spPr>
        <p:txBody>
          <a:bodyPr wrap="square">
            <a:spAutoFit/>
          </a:bodyPr>
          <a:lstStyle/>
          <a:p>
            <a:r>
              <a:rPr lang="en-US" b="1" dirty="0">
                <a:solidFill>
                  <a:prstClr val="black"/>
                </a:solidFill>
              </a:rPr>
              <a:t>Privileges for </a:t>
            </a:r>
          </a:p>
          <a:p>
            <a:r>
              <a:rPr lang="en-US" b="1" dirty="0">
                <a:solidFill>
                  <a:prstClr val="black"/>
                </a:solidFill>
              </a:rPr>
              <a:t>SMART Visa</a:t>
            </a:r>
          </a:p>
          <a:p>
            <a:pPr marL="285750" indent="-285750">
              <a:buFont typeface="Arial" panose="020B0604020202020204" pitchFamily="34" charset="0"/>
              <a:buChar char="•"/>
            </a:pPr>
            <a:r>
              <a:rPr lang="en-US" dirty="0">
                <a:solidFill>
                  <a:prstClr val="black"/>
                </a:solidFill>
              </a:rPr>
              <a:t>4-year visa with permission to work without work permits</a:t>
            </a:r>
          </a:p>
          <a:p>
            <a:pPr marL="285750" indent="-285750">
              <a:buFont typeface="Arial" panose="020B0604020202020204" pitchFamily="34" charset="0"/>
              <a:buChar char="•"/>
            </a:pPr>
            <a:r>
              <a:rPr lang="en-US" dirty="0">
                <a:solidFill>
                  <a:prstClr val="black"/>
                </a:solidFill>
              </a:rPr>
              <a:t>No re-entry required &amp; fast track service at international airports</a:t>
            </a:r>
          </a:p>
        </p:txBody>
      </p:sp>
      <p:cxnSp>
        <p:nvCxnSpPr>
          <p:cNvPr id="76" name="Straight Connector 75">
            <a:extLst>
              <a:ext uri="{FF2B5EF4-FFF2-40B4-BE49-F238E27FC236}">
                <a16:creationId xmlns:a16="http://schemas.microsoft.com/office/drawing/2014/main" id="{B4C469DD-FDF0-6AF8-CE74-8C34B05DC9C3}"/>
              </a:ext>
            </a:extLst>
          </p:cNvPr>
          <p:cNvCxnSpPr>
            <a:cxnSpLocks/>
          </p:cNvCxnSpPr>
          <p:nvPr/>
        </p:nvCxnSpPr>
        <p:spPr>
          <a:xfrm flipH="1">
            <a:off x="927972" y="1508425"/>
            <a:ext cx="3759438" cy="0"/>
          </a:xfrm>
          <a:prstGeom prst="line">
            <a:avLst/>
          </a:prstGeom>
          <a:ln w="3175">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B4F58041-5291-5130-7765-C2A3B3842C7C}"/>
              </a:ext>
            </a:extLst>
          </p:cNvPr>
          <p:cNvCxnSpPr>
            <a:cxnSpLocks/>
          </p:cNvCxnSpPr>
          <p:nvPr/>
        </p:nvCxnSpPr>
        <p:spPr>
          <a:xfrm flipH="1">
            <a:off x="926392" y="5149756"/>
            <a:ext cx="2824522" cy="0"/>
          </a:xfrm>
          <a:prstGeom prst="line">
            <a:avLst/>
          </a:prstGeom>
          <a:ln w="3175">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B466DC4D-A83E-C994-68C0-D75C55F9D9DC}"/>
              </a:ext>
            </a:extLst>
          </p:cNvPr>
          <p:cNvSpPr txBox="1"/>
          <p:nvPr/>
        </p:nvSpPr>
        <p:spPr>
          <a:xfrm>
            <a:off x="8559008" y="5129643"/>
            <a:ext cx="3166774" cy="1477328"/>
          </a:xfrm>
          <a:prstGeom prst="rect">
            <a:avLst/>
          </a:prstGeom>
          <a:noFill/>
        </p:spPr>
        <p:txBody>
          <a:bodyPr wrap="square">
            <a:spAutoFit/>
          </a:bodyPr>
          <a:lstStyle/>
          <a:p>
            <a:r>
              <a:rPr lang="en-US" b="1" dirty="0">
                <a:solidFill>
                  <a:prstClr val="black"/>
                </a:solidFill>
              </a:rPr>
              <a:t>Support to </a:t>
            </a:r>
          </a:p>
          <a:p>
            <a:r>
              <a:rPr lang="en-US" b="1" dirty="0">
                <a:solidFill>
                  <a:prstClr val="black"/>
                </a:solidFill>
              </a:rPr>
              <a:t>Industrial Linking</a:t>
            </a:r>
          </a:p>
          <a:p>
            <a:pPr marL="285750" indent="-285750">
              <a:buFont typeface="Arial" panose="020B0604020202020204" pitchFamily="34" charset="0"/>
              <a:buChar char="•"/>
            </a:pPr>
            <a:r>
              <a:rPr lang="en-US" dirty="0">
                <a:solidFill>
                  <a:prstClr val="black"/>
                </a:solidFill>
              </a:rPr>
              <a:t>Help sourcing Thai subcontractors &amp; parts </a:t>
            </a:r>
          </a:p>
          <a:p>
            <a:pPr marL="285750" indent="-285750">
              <a:buFont typeface="Arial" panose="020B0604020202020204" pitchFamily="34" charset="0"/>
              <a:buChar char="•"/>
            </a:pPr>
            <a:r>
              <a:rPr lang="en-US" dirty="0">
                <a:solidFill>
                  <a:prstClr val="black"/>
                </a:solidFill>
              </a:rPr>
              <a:t>Business matching services </a:t>
            </a:r>
            <a:endParaRPr lang="en-US" dirty="0"/>
          </a:p>
        </p:txBody>
      </p:sp>
      <p:cxnSp>
        <p:nvCxnSpPr>
          <p:cNvPr id="81" name="Straight Connector 80">
            <a:extLst>
              <a:ext uri="{FF2B5EF4-FFF2-40B4-BE49-F238E27FC236}">
                <a16:creationId xmlns:a16="http://schemas.microsoft.com/office/drawing/2014/main" id="{AC2D1CE6-3A2A-987C-C9BB-3AEA50ACCE7B}"/>
              </a:ext>
            </a:extLst>
          </p:cNvPr>
          <p:cNvCxnSpPr>
            <a:cxnSpLocks/>
          </p:cNvCxnSpPr>
          <p:nvPr/>
        </p:nvCxnSpPr>
        <p:spPr>
          <a:xfrm>
            <a:off x="4420440" y="5076707"/>
            <a:ext cx="0" cy="1466795"/>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5C71BEC4-2D3B-B99C-5650-380EAF98058D}"/>
              </a:ext>
            </a:extLst>
          </p:cNvPr>
          <p:cNvCxnSpPr>
            <a:cxnSpLocks/>
          </p:cNvCxnSpPr>
          <p:nvPr/>
        </p:nvCxnSpPr>
        <p:spPr>
          <a:xfrm>
            <a:off x="8218091" y="5051552"/>
            <a:ext cx="0" cy="1466795"/>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5035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p:cNvSpPr>
            <a:spLocks noGrp="1"/>
          </p:cNvSpPr>
          <p:nvPr>
            <p:ph type="title"/>
          </p:nvPr>
        </p:nvSpPr>
        <p:spPr>
          <a:xfrm>
            <a:off x="583818" y="57748"/>
            <a:ext cx="12287355" cy="846000"/>
          </a:xfrm>
        </p:spPr>
        <p:txBody>
          <a:bodyPr/>
          <a:lstStyle/>
          <a:p>
            <a:r>
              <a:rPr lang="en-US" altLang="ja-JP" sz="3600" b="1" dirty="0">
                <a:solidFill>
                  <a:srgbClr val="00264C"/>
                </a:solidFill>
                <a:latin typeface="Century Gothic" panose="020B0502020202020204" pitchFamily="34" charset="0"/>
                <a:cs typeface="Arial" panose="020B0604020202020204" pitchFamily="34" charset="0"/>
              </a:rPr>
              <a:t>Investment Incentives for the defense industry (1/3)</a:t>
            </a:r>
          </a:p>
        </p:txBody>
      </p:sp>
      <p:sp>
        <p:nvSpPr>
          <p:cNvPr id="24" name="TextBox 23">
            <a:extLst>
              <a:ext uri="{FF2B5EF4-FFF2-40B4-BE49-F238E27FC236}">
                <a16:creationId xmlns:a16="http://schemas.microsoft.com/office/drawing/2014/main" id="{113A2853-A1F0-474A-76E4-EFE6401DDF40}"/>
              </a:ext>
            </a:extLst>
          </p:cNvPr>
          <p:cNvSpPr txBox="1"/>
          <p:nvPr/>
        </p:nvSpPr>
        <p:spPr>
          <a:xfrm>
            <a:off x="227160" y="929087"/>
            <a:ext cx="11964840" cy="369332"/>
          </a:xfrm>
          <a:prstGeom prst="rect">
            <a:avLst/>
          </a:prstGeom>
          <a:noFill/>
        </p:spPr>
        <p:txBody>
          <a:bodyPr wrap="square" rtlCol="0">
            <a:spAutoFit/>
          </a:bodyPr>
          <a:lstStyle/>
          <a:p>
            <a:r>
              <a:rPr lang="en-US" b="1" dirty="0">
                <a:solidFill>
                  <a:srgbClr val="002E5E"/>
                </a:solidFill>
                <a:latin typeface="Century Gothic" panose="020B0502020202020204" pitchFamily="34" charset="0"/>
              </a:rPr>
              <a:t>List of activities eligible for BOI’s promotion</a:t>
            </a:r>
            <a:endParaRPr lang="en-US" b="1" dirty="0">
              <a:solidFill>
                <a:prstClr val="black"/>
              </a:solidFill>
              <a:latin typeface="Century Gothic" panose="020B0502020202020204" pitchFamily="34" charset="0"/>
            </a:endParaRPr>
          </a:p>
        </p:txBody>
      </p:sp>
      <p:graphicFrame>
        <p:nvGraphicFramePr>
          <p:cNvPr id="12" name="Table 12">
            <a:extLst>
              <a:ext uri="{FF2B5EF4-FFF2-40B4-BE49-F238E27FC236}">
                <a16:creationId xmlns:a16="http://schemas.microsoft.com/office/drawing/2014/main" id="{8E14BFEF-3044-F2B9-5D47-4E208AF0383B}"/>
              </a:ext>
            </a:extLst>
          </p:cNvPr>
          <p:cNvGraphicFramePr>
            <a:graphicFrameLocks noGrp="1"/>
          </p:cNvGraphicFramePr>
          <p:nvPr>
            <p:extLst>
              <p:ext uri="{D42A27DB-BD31-4B8C-83A1-F6EECF244321}">
                <p14:modId xmlns:p14="http://schemas.microsoft.com/office/powerpoint/2010/main" val="1438069637"/>
              </p:ext>
            </p:extLst>
          </p:nvPr>
        </p:nvGraphicFramePr>
        <p:xfrm>
          <a:off x="227160" y="1381505"/>
          <a:ext cx="11534911" cy="4328160"/>
        </p:xfrm>
        <a:graphic>
          <a:graphicData uri="http://schemas.openxmlformats.org/drawingml/2006/table">
            <a:tbl>
              <a:tblPr firstRow="1" bandRow="1">
                <a:tableStyleId>{5C22544A-7EE6-4342-B048-85BDC9FD1C3A}</a:tableStyleId>
              </a:tblPr>
              <a:tblGrid>
                <a:gridCol w="3186642">
                  <a:extLst>
                    <a:ext uri="{9D8B030D-6E8A-4147-A177-3AD203B41FA5}">
                      <a16:colId xmlns:a16="http://schemas.microsoft.com/office/drawing/2014/main" val="3782300414"/>
                    </a:ext>
                  </a:extLst>
                </a:gridCol>
                <a:gridCol w="2534916">
                  <a:extLst>
                    <a:ext uri="{9D8B030D-6E8A-4147-A177-3AD203B41FA5}">
                      <a16:colId xmlns:a16="http://schemas.microsoft.com/office/drawing/2014/main" val="1483412819"/>
                    </a:ext>
                  </a:extLst>
                </a:gridCol>
                <a:gridCol w="2887169">
                  <a:extLst>
                    <a:ext uri="{9D8B030D-6E8A-4147-A177-3AD203B41FA5}">
                      <a16:colId xmlns:a16="http://schemas.microsoft.com/office/drawing/2014/main" val="193726749"/>
                    </a:ext>
                  </a:extLst>
                </a:gridCol>
                <a:gridCol w="2926184">
                  <a:extLst>
                    <a:ext uri="{9D8B030D-6E8A-4147-A177-3AD203B41FA5}">
                      <a16:colId xmlns:a16="http://schemas.microsoft.com/office/drawing/2014/main" val="1293930513"/>
                    </a:ext>
                  </a:extLst>
                </a:gridCol>
              </a:tblGrid>
              <a:tr h="370840">
                <a:tc>
                  <a:txBody>
                    <a:bodyPr/>
                    <a:lstStyle/>
                    <a:p>
                      <a:r>
                        <a:rPr lang="en-US" sz="1400" b="0" dirty="0">
                          <a:latin typeface="Century Gothic" panose="020B0502020202020204" pitchFamily="34" charset="0"/>
                        </a:rPr>
                        <a:t>Activities</a:t>
                      </a:r>
                    </a:p>
                  </a:txBody>
                  <a:tcPr/>
                </a:tc>
                <a:tc>
                  <a:txBody>
                    <a:bodyPr/>
                    <a:lstStyle/>
                    <a:p>
                      <a:r>
                        <a:rPr lang="en-US" sz="1400" b="0" dirty="0">
                          <a:latin typeface="Century Gothic" panose="020B0502020202020204" pitchFamily="34" charset="0"/>
                        </a:rPr>
                        <a:t>Incentives </a:t>
                      </a:r>
                    </a:p>
                  </a:txBody>
                  <a:tcPr/>
                </a:tc>
                <a:tc>
                  <a:txBody>
                    <a:bodyPr/>
                    <a:lstStyle/>
                    <a:p>
                      <a:r>
                        <a:rPr lang="en-US" sz="1400" b="0" dirty="0">
                          <a:latin typeface="Century Gothic" panose="020B0502020202020204" pitchFamily="34" charset="0"/>
                        </a:rPr>
                        <a:t>Criteria </a:t>
                      </a:r>
                    </a:p>
                  </a:txBody>
                  <a:tcPr/>
                </a:tc>
                <a:tc>
                  <a:txBody>
                    <a:bodyPr/>
                    <a:lstStyle/>
                    <a:p>
                      <a:r>
                        <a:rPr lang="en-US" sz="1400" b="0" dirty="0">
                          <a:latin typeface="Century Gothic" panose="020B0502020202020204" pitchFamily="34" charset="0"/>
                        </a:rPr>
                        <a:t>Additional incentives, located in the EEC</a:t>
                      </a:r>
                    </a:p>
                  </a:txBody>
                  <a:tcPr/>
                </a:tc>
                <a:extLst>
                  <a:ext uri="{0D108BD9-81ED-4DB2-BD59-A6C34878D82A}">
                    <a16:rowId xmlns:a16="http://schemas.microsoft.com/office/drawing/2014/main" val="3178548713"/>
                  </a:ext>
                </a:extLst>
              </a:tr>
              <a:tr h="370840">
                <a:tc>
                  <a:txBody>
                    <a:bodyPr/>
                    <a:lstStyle/>
                    <a:p>
                      <a:r>
                        <a:rPr lang="en-US" sz="1400" b="1" dirty="0">
                          <a:latin typeface="Century Gothic" panose="020B0502020202020204" pitchFamily="34" charset="0"/>
                        </a:rPr>
                        <a:t>4.20 Manufacture and/or repair of vehicles and weapon systems for national defense i.e. tanks, armored tanks, combat-facilitating vehicles </a:t>
                      </a:r>
                    </a:p>
                    <a:p>
                      <a:endParaRPr lang="en-US" sz="1400" b="0" dirty="0">
                        <a:latin typeface="Century Gothic" panose="020B0502020202020204" pitchFamily="34" charset="0"/>
                      </a:endParaRPr>
                    </a:p>
                  </a:txBody>
                  <a:tcPr/>
                </a:tc>
                <a:tc>
                  <a:txBody>
                    <a:bodyPr/>
                    <a:lstStyle/>
                    <a:p>
                      <a:r>
                        <a:rPr lang="en-US" sz="1400" b="1" dirty="0">
                          <a:solidFill>
                            <a:srgbClr val="FF0000"/>
                          </a:solidFill>
                          <a:latin typeface="Century Gothic" panose="020B0502020202020204" pitchFamily="34" charset="0"/>
                        </a:rPr>
                        <a:t>Package A2</a:t>
                      </a:r>
                    </a:p>
                    <a:p>
                      <a:pPr marL="285750" indent="-285750">
                        <a:buFont typeface="Wingdings" panose="05000000000000000000" pitchFamily="2" charset="2"/>
                        <a:buChar char="§"/>
                      </a:pPr>
                      <a:r>
                        <a:rPr lang="en-US" sz="1400" b="1" dirty="0">
                          <a:solidFill>
                            <a:schemeClr val="tx1"/>
                          </a:solidFill>
                          <a:latin typeface="Century Gothic" panose="020B0502020202020204" pitchFamily="34" charset="0"/>
                        </a:rPr>
                        <a:t> 8-year Corporate </a:t>
                      </a:r>
                      <a:r>
                        <a:rPr lang="en-US" sz="1400" b="1" dirty="0">
                          <a:latin typeface="Century Gothic" panose="020B0502020202020204" pitchFamily="34" charset="0"/>
                        </a:rPr>
                        <a:t>income tax exemption</a:t>
                      </a:r>
                      <a:endParaRPr lang="en-US" sz="1400" b="1" dirty="0">
                        <a:solidFill>
                          <a:srgbClr val="FF0000"/>
                        </a:solidFill>
                        <a:latin typeface="Century Gothic" panose="020B0502020202020204" pitchFamily="34" charset="0"/>
                      </a:endParaRPr>
                    </a:p>
                    <a:p>
                      <a:pPr marL="285750" indent="-285750">
                        <a:buFont typeface="Wingdings" panose="05000000000000000000" pitchFamily="2" charset="2"/>
                        <a:buChar char="§"/>
                      </a:pPr>
                      <a:r>
                        <a:rPr lang="en-US" sz="1400" b="0" dirty="0">
                          <a:latin typeface="Century Gothic" panose="020B0502020202020204" pitchFamily="34" charset="0"/>
                        </a:rPr>
                        <a:t> Exemption of import duties on machinery and raw materials</a:t>
                      </a:r>
                    </a:p>
                    <a:p>
                      <a:pPr marL="285750" indent="-285750">
                        <a:buFont typeface="Wingdings" panose="05000000000000000000" pitchFamily="2" charset="2"/>
                        <a:buChar char="§"/>
                      </a:pPr>
                      <a:r>
                        <a:rPr lang="en-US" sz="1400" b="0" dirty="0">
                          <a:latin typeface="Century Gothic" panose="020B0502020202020204" pitchFamily="34" charset="0"/>
                        </a:rPr>
                        <a:t> Non-tax incentives</a:t>
                      </a:r>
                    </a:p>
                    <a:p>
                      <a:pPr marL="0" indent="0">
                        <a:buFont typeface="Wingdings" panose="05000000000000000000" pitchFamily="2" charset="2"/>
                        <a:buNone/>
                      </a:pPr>
                      <a:endParaRPr lang="en-US" sz="1400" b="0" dirty="0">
                        <a:latin typeface="Century Gothic" panose="020B0502020202020204" pitchFamily="34" charset="0"/>
                      </a:endParaRPr>
                    </a:p>
                  </a:txBody>
                  <a:tcPr/>
                </a:tc>
                <a:tc rowSpan="2">
                  <a:txBody>
                    <a:bodyPr/>
                    <a:lstStyle/>
                    <a:p>
                      <a:pPr marL="285750" indent="-285750">
                        <a:buFont typeface="Wingdings" panose="05000000000000000000" pitchFamily="2" charset="2"/>
                        <a:buChar char="§"/>
                      </a:pPr>
                      <a:r>
                        <a:rPr lang="en-US" sz="1400" b="0" dirty="0">
                          <a:latin typeface="Century Gothic" panose="020B0502020202020204" pitchFamily="34" charset="0"/>
                        </a:rPr>
                        <a:t>Must be manufacturing and/or repair according to the requirements of a national security agency</a:t>
                      </a:r>
                    </a:p>
                    <a:p>
                      <a:pPr marL="285750" indent="-285750">
                        <a:buFont typeface="Wingdings" panose="05000000000000000000" pitchFamily="2" charset="2"/>
                        <a:buChar char="§"/>
                      </a:pPr>
                      <a:r>
                        <a:rPr lang="en-US" sz="1400" b="0" dirty="0">
                          <a:latin typeface="Century Gothic" panose="020B0502020202020204" pitchFamily="34" charset="0"/>
                        </a:rPr>
                        <a:t>Must meet the industrial or military standards specified by the Ministry of Defense</a:t>
                      </a:r>
                    </a:p>
                    <a:p>
                      <a:pPr marL="285750" indent="-285750">
                        <a:buFont typeface="Wingdings" panose="05000000000000000000" pitchFamily="2" charset="2"/>
                        <a:buChar char="§"/>
                      </a:pPr>
                      <a:r>
                        <a:rPr lang="en-US" sz="1400" b="0" dirty="0">
                          <a:latin typeface="Century Gothic" panose="020B0502020202020204" pitchFamily="34" charset="0"/>
                        </a:rPr>
                        <a:t>In case of repair, it must be major repair and/or repair using advanced technology</a:t>
                      </a:r>
                    </a:p>
                  </a:txBody>
                  <a:tcPr/>
                </a:tc>
                <a:tc rowSpan="2">
                  <a:txBody>
                    <a:bodyPr/>
                    <a:lstStyle/>
                    <a:p>
                      <a:r>
                        <a:rPr lang="en-US" sz="1400" b="1" dirty="0">
                          <a:solidFill>
                            <a:srgbClr val="FF0000"/>
                          </a:solidFill>
                          <a:latin typeface="Century Gothic" panose="020B0502020202020204" pitchFamily="34" charset="0"/>
                        </a:rPr>
                        <a:t>YES</a:t>
                      </a:r>
                    </a:p>
                    <a:p>
                      <a:pPr marL="285750" indent="-285750">
                        <a:buFont typeface="Wingdings" panose="05000000000000000000" pitchFamily="2" charset="2"/>
                        <a:buChar char="§"/>
                      </a:pPr>
                      <a:r>
                        <a:rPr lang="en-US" sz="1400" b="0" dirty="0">
                          <a:latin typeface="Century Gothic" panose="020B0502020202020204" pitchFamily="34" charset="0"/>
                        </a:rPr>
                        <a:t>Additional </a:t>
                      </a:r>
                      <a:r>
                        <a:rPr lang="en-US" sz="1400" b="1" dirty="0">
                          <a:solidFill>
                            <a:srgbClr val="FF0000"/>
                          </a:solidFill>
                          <a:latin typeface="Century Gothic" panose="020B0502020202020204" pitchFamily="34" charset="0"/>
                        </a:rPr>
                        <a:t>3</a:t>
                      </a:r>
                      <a:r>
                        <a:rPr lang="en-US" sz="1400" b="0" dirty="0">
                          <a:latin typeface="Century Gothic" panose="020B0502020202020204" pitchFamily="34" charset="0"/>
                        </a:rPr>
                        <a:t> years of 50% corporate income tax reduction (in case of human resource development)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0" dirty="0">
                          <a:latin typeface="Century Gothic" panose="020B0502020202020204" pitchFamily="34" charset="0"/>
                        </a:rPr>
                        <a:t>Additional </a:t>
                      </a:r>
                      <a:r>
                        <a:rPr lang="en-US" sz="1400" b="1" dirty="0">
                          <a:solidFill>
                            <a:srgbClr val="FF0000"/>
                          </a:solidFill>
                          <a:latin typeface="Century Gothic" panose="020B0502020202020204" pitchFamily="34" charset="0"/>
                        </a:rPr>
                        <a:t>2</a:t>
                      </a:r>
                      <a:r>
                        <a:rPr lang="en-US" sz="1400" b="0" dirty="0">
                          <a:latin typeface="Century Gothic" panose="020B0502020202020204" pitchFamily="34" charset="0"/>
                        </a:rPr>
                        <a:t> years of 50% corporate income tax reduction (in case of projects located in a specific area i.e. EECa)</a:t>
                      </a:r>
                    </a:p>
                    <a:p>
                      <a:pPr marL="0" indent="0">
                        <a:buFont typeface="Wingdings" panose="05000000000000000000" pitchFamily="2" charset="2"/>
                        <a:buNone/>
                      </a:pPr>
                      <a:endParaRPr lang="en-US" sz="1400" b="0" dirty="0">
                        <a:latin typeface="Century Gothic" panose="020B0502020202020204" pitchFamily="34" charset="0"/>
                      </a:endParaRPr>
                    </a:p>
                  </a:txBody>
                  <a:tcPr/>
                </a:tc>
                <a:extLst>
                  <a:ext uri="{0D108BD9-81ED-4DB2-BD59-A6C34878D82A}">
                    <a16:rowId xmlns:a16="http://schemas.microsoft.com/office/drawing/2014/main" val="2755677809"/>
                  </a:ext>
                </a:extLst>
              </a:tr>
              <a:tr h="370840">
                <a:tc>
                  <a:txBody>
                    <a:bodyPr/>
                    <a:lstStyle/>
                    <a:p>
                      <a:r>
                        <a:rPr lang="en-US" sz="1400" b="1" dirty="0">
                          <a:latin typeface="Century Gothic" panose="020B0502020202020204" pitchFamily="34" charset="0"/>
                        </a:rPr>
                        <a:t>4.21 Manufacture and/or repair of unmanned systems for national defense and parts thereof i.e. unmanned ground systems, unmanned maritime systems, unmanned aircraft systems)</a:t>
                      </a:r>
                    </a:p>
                    <a:p>
                      <a:endParaRPr lang="en-US" sz="1400" b="0" dirty="0">
                        <a:latin typeface="Century Gothic" panose="020B0502020202020204" pitchFamily="34" charset="0"/>
                      </a:endParaRPr>
                    </a:p>
                  </a:txBody>
                  <a:tcPr/>
                </a:tc>
                <a:tc>
                  <a:txBody>
                    <a:bodyPr/>
                    <a:lstStyle/>
                    <a:p>
                      <a:r>
                        <a:rPr lang="en-US" sz="1400" b="1" dirty="0">
                          <a:solidFill>
                            <a:srgbClr val="FF0000"/>
                          </a:solidFill>
                          <a:latin typeface="Century Gothic" panose="020B0502020202020204" pitchFamily="34" charset="0"/>
                        </a:rPr>
                        <a:t>Package A1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1" dirty="0">
                          <a:solidFill>
                            <a:schemeClr val="tx1"/>
                          </a:solidFill>
                          <a:latin typeface="Century Gothic" panose="020B0502020202020204" pitchFamily="34" charset="0"/>
                        </a:rPr>
                        <a:t> 8-year Corporate </a:t>
                      </a:r>
                      <a:r>
                        <a:rPr lang="en-US" sz="1400" b="1" dirty="0">
                          <a:latin typeface="Century Gothic" panose="020B0502020202020204" pitchFamily="34" charset="0"/>
                        </a:rPr>
                        <a:t>income tax exemption</a:t>
                      </a:r>
                      <a:br>
                        <a:rPr lang="en-US" sz="1400" b="0" dirty="0">
                          <a:latin typeface="Century Gothic" panose="020B0502020202020204" pitchFamily="34" charset="0"/>
                        </a:rPr>
                      </a:br>
                      <a:r>
                        <a:rPr lang="en-US" sz="1400" b="1" dirty="0">
                          <a:solidFill>
                            <a:srgbClr val="FF0000"/>
                          </a:solidFill>
                          <a:latin typeface="Century Gothic" panose="020B0502020202020204" pitchFamily="34" charset="0"/>
                        </a:rPr>
                        <a:t>(no ceiling) </a:t>
                      </a:r>
                      <a:endParaRPr lang="en-US" sz="1400" b="0" dirty="0">
                        <a:latin typeface="Century Gothic" panose="020B0502020202020204" pitchFamily="34" charset="0"/>
                      </a:endParaRPr>
                    </a:p>
                    <a:p>
                      <a:pPr marL="285750" indent="-285750">
                        <a:buFont typeface="Wingdings" panose="05000000000000000000" pitchFamily="2" charset="2"/>
                        <a:buChar char="§"/>
                      </a:pPr>
                      <a:r>
                        <a:rPr lang="en-US" sz="1400" b="0" dirty="0">
                          <a:latin typeface="Century Gothic" panose="020B0502020202020204" pitchFamily="34" charset="0"/>
                        </a:rPr>
                        <a:t> Exemption of import duties on machinery and raw materials</a:t>
                      </a:r>
                    </a:p>
                    <a:p>
                      <a:pPr marL="285750" indent="-285750">
                        <a:buFont typeface="Wingdings" panose="05000000000000000000" pitchFamily="2" charset="2"/>
                        <a:buChar char="§"/>
                      </a:pPr>
                      <a:r>
                        <a:rPr lang="en-US" sz="1400" b="0" dirty="0">
                          <a:latin typeface="Century Gothic" panose="020B0502020202020204" pitchFamily="34" charset="0"/>
                        </a:rPr>
                        <a:t> Non-tax incentives</a:t>
                      </a:r>
                    </a:p>
                    <a:p>
                      <a:pPr marL="0" indent="0">
                        <a:buFont typeface="Wingdings" panose="05000000000000000000" pitchFamily="2" charset="2"/>
                        <a:buNone/>
                      </a:pPr>
                      <a:endParaRPr lang="en-US" sz="1400" b="0" dirty="0">
                        <a:latin typeface="Century Gothic" panose="020B0502020202020204" pitchFamily="34" charset="0"/>
                      </a:endParaRPr>
                    </a:p>
                  </a:txBody>
                  <a:tcPr/>
                </a:tc>
                <a:tc vMerge="1">
                  <a:txBody>
                    <a:bodyPr/>
                    <a:lstStyle/>
                    <a:p>
                      <a:pPr marL="285750" indent="-285750">
                        <a:buFont typeface="Wingdings" panose="05000000000000000000" pitchFamily="2" charset="2"/>
                        <a:buChar char="§"/>
                      </a:pPr>
                      <a:endParaRPr lang="en-US" sz="1400" b="0" dirty="0">
                        <a:latin typeface="Century Gothic" panose="020B0502020202020204" pitchFamily="34" charset="0"/>
                      </a:endParaRPr>
                    </a:p>
                  </a:txBody>
                  <a:tcPr/>
                </a:tc>
                <a:tc vMerge="1">
                  <a:txBody>
                    <a:bodyPr/>
                    <a:lstStyle/>
                    <a:p>
                      <a:endParaRPr lang="en-US" sz="1400" b="1" dirty="0">
                        <a:latin typeface="Century Gothic" panose="020B0502020202020204" pitchFamily="34" charset="0"/>
                      </a:endParaRPr>
                    </a:p>
                  </a:txBody>
                  <a:tcPr/>
                </a:tc>
                <a:extLst>
                  <a:ext uri="{0D108BD9-81ED-4DB2-BD59-A6C34878D82A}">
                    <a16:rowId xmlns:a16="http://schemas.microsoft.com/office/drawing/2014/main" val="2509640791"/>
                  </a:ext>
                </a:extLst>
              </a:tr>
            </a:tbl>
          </a:graphicData>
        </a:graphic>
      </p:graphicFrame>
      <p:sp>
        <p:nvSpPr>
          <p:cNvPr id="11" name="TextBox 10">
            <a:extLst>
              <a:ext uri="{FF2B5EF4-FFF2-40B4-BE49-F238E27FC236}">
                <a16:creationId xmlns:a16="http://schemas.microsoft.com/office/drawing/2014/main" id="{D6039B01-4A36-21C0-337E-2B7E628C01B3}"/>
              </a:ext>
            </a:extLst>
          </p:cNvPr>
          <p:cNvSpPr txBox="1"/>
          <p:nvPr/>
        </p:nvSpPr>
        <p:spPr>
          <a:xfrm>
            <a:off x="-103041" y="5818995"/>
            <a:ext cx="6097656" cy="369332"/>
          </a:xfrm>
          <a:prstGeom prst="rect">
            <a:avLst/>
          </a:prstGeom>
          <a:noFill/>
        </p:spPr>
        <p:txBody>
          <a:bodyPr wrap="square">
            <a:spAutoFit/>
          </a:bodyPr>
          <a:lstStyle/>
          <a:p>
            <a:pPr marL="692150" lvl="1" indent="-411163" defTabSz="457200">
              <a:spcBef>
                <a:spcPts val="600"/>
              </a:spcBef>
              <a:tabLst>
                <a:tab pos="692150" algn="l"/>
              </a:tabLst>
              <a:defRPr/>
            </a:pPr>
            <a:r>
              <a:rPr lang="en-US" b="1" i="1" spc="-20" dirty="0">
                <a:solidFill>
                  <a:srgbClr val="002E5E"/>
                </a:solidFill>
                <a:latin typeface="Century Gothic" panose="020B0502020202020204" pitchFamily="34" charset="0"/>
                <a:ea typeface="MS Mincho" panose="02020609040205080304" pitchFamily="49" charset="-128"/>
              </a:rPr>
              <a:t>* For Human Resource Development Criteria</a:t>
            </a:r>
          </a:p>
        </p:txBody>
      </p:sp>
      <p:sp>
        <p:nvSpPr>
          <p:cNvPr id="15" name="TextBox 14">
            <a:extLst>
              <a:ext uri="{FF2B5EF4-FFF2-40B4-BE49-F238E27FC236}">
                <a16:creationId xmlns:a16="http://schemas.microsoft.com/office/drawing/2014/main" id="{EC6DB6F3-9A43-DE7F-FC5F-FD48B933E4EA}"/>
              </a:ext>
            </a:extLst>
          </p:cNvPr>
          <p:cNvSpPr txBox="1"/>
          <p:nvPr/>
        </p:nvSpPr>
        <p:spPr>
          <a:xfrm>
            <a:off x="105681" y="6188327"/>
            <a:ext cx="11534911" cy="538609"/>
          </a:xfrm>
          <a:prstGeom prst="rect">
            <a:avLst/>
          </a:prstGeom>
          <a:noFill/>
        </p:spPr>
        <p:txBody>
          <a:bodyPr wrap="square">
            <a:spAutoFit/>
          </a:bodyPr>
          <a:lstStyle/>
          <a:p>
            <a:pPr marL="177800" lvl="1" indent="-177800" defTabSz="457200">
              <a:spcBef>
                <a:spcPts val="600"/>
              </a:spcBef>
              <a:buFont typeface="Arial" panose="020B0604020202020204" pitchFamily="34" charset="0"/>
              <a:buChar char="•"/>
              <a:tabLst>
                <a:tab pos="444500" algn="l"/>
              </a:tabLst>
              <a:defRPr/>
            </a:pPr>
            <a:r>
              <a:rPr lang="en-US" sz="1200" spc="-20" dirty="0">
                <a:solidFill>
                  <a:prstClr val="black"/>
                </a:solidFill>
                <a:latin typeface="Century Gothic" panose="020B0502020202020204" pitchFamily="34" charset="0"/>
                <a:ea typeface="MS Mincho" panose="02020609040205080304" pitchFamily="49" charset="-128"/>
              </a:rPr>
              <a:t>Must establish a cooperation with institutions or organizations to develop human resources in Science &amp; Technology </a:t>
            </a:r>
          </a:p>
          <a:p>
            <a:pPr marL="177800" lvl="1" indent="-177800" defTabSz="457200">
              <a:spcBef>
                <a:spcPts val="600"/>
              </a:spcBef>
              <a:buFont typeface="Arial" panose="020B0604020202020204" pitchFamily="34" charset="0"/>
              <a:buChar char="•"/>
              <a:tabLst>
                <a:tab pos="444500" algn="l"/>
              </a:tabLst>
              <a:defRPr/>
            </a:pPr>
            <a:r>
              <a:rPr lang="en-US" sz="1200" spc="-20" dirty="0">
                <a:solidFill>
                  <a:prstClr val="black"/>
                </a:solidFill>
                <a:latin typeface="Century Gothic" panose="020B0502020202020204" pitchFamily="34" charset="0"/>
                <a:ea typeface="MS Mincho" panose="02020609040205080304" pitchFamily="49" charset="-128"/>
              </a:rPr>
              <a:t>The training participants must not be less than 10% of the total number of employees or more than or equal to 40 participants. </a:t>
            </a:r>
          </a:p>
        </p:txBody>
      </p:sp>
      <p:sp>
        <p:nvSpPr>
          <p:cNvPr id="7" name="Rectangle 6">
            <a:extLst>
              <a:ext uri="{FF2B5EF4-FFF2-40B4-BE49-F238E27FC236}">
                <a16:creationId xmlns:a16="http://schemas.microsoft.com/office/drawing/2014/main" id="{7AB67DD4-3628-7A37-C059-69131A3A9690}"/>
              </a:ext>
            </a:extLst>
          </p:cNvPr>
          <p:cNvSpPr/>
          <p:nvPr/>
        </p:nvSpPr>
        <p:spPr>
          <a:xfrm>
            <a:off x="-10364" y="0"/>
            <a:ext cx="12192000" cy="6858000"/>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3738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13A2853-A1F0-474A-76E4-EFE6401DDF40}"/>
              </a:ext>
            </a:extLst>
          </p:cNvPr>
          <p:cNvSpPr txBox="1"/>
          <p:nvPr/>
        </p:nvSpPr>
        <p:spPr>
          <a:xfrm>
            <a:off x="227160" y="929087"/>
            <a:ext cx="11964840" cy="369332"/>
          </a:xfrm>
          <a:prstGeom prst="rect">
            <a:avLst/>
          </a:prstGeom>
          <a:noFill/>
        </p:spPr>
        <p:txBody>
          <a:bodyPr wrap="square" rtlCol="0">
            <a:spAutoFit/>
          </a:bodyPr>
          <a:lstStyle/>
          <a:p>
            <a:r>
              <a:rPr lang="en-US" b="1" dirty="0">
                <a:solidFill>
                  <a:srgbClr val="002E5E"/>
                </a:solidFill>
                <a:latin typeface="Century Gothic" panose="020B0502020202020204" pitchFamily="34" charset="0"/>
              </a:rPr>
              <a:t>List of activities eligible for BOI’s promotion</a:t>
            </a:r>
            <a:endParaRPr lang="en-US" b="1" dirty="0">
              <a:solidFill>
                <a:prstClr val="black"/>
              </a:solidFill>
              <a:latin typeface="Century Gothic" panose="020B0502020202020204" pitchFamily="34" charset="0"/>
            </a:endParaRPr>
          </a:p>
        </p:txBody>
      </p:sp>
      <p:graphicFrame>
        <p:nvGraphicFramePr>
          <p:cNvPr id="12" name="Table 12">
            <a:extLst>
              <a:ext uri="{FF2B5EF4-FFF2-40B4-BE49-F238E27FC236}">
                <a16:creationId xmlns:a16="http://schemas.microsoft.com/office/drawing/2014/main" id="{8E14BFEF-3044-F2B9-5D47-4E208AF0383B}"/>
              </a:ext>
            </a:extLst>
          </p:cNvPr>
          <p:cNvGraphicFramePr>
            <a:graphicFrameLocks noGrp="1"/>
          </p:cNvGraphicFramePr>
          <p:nvPr>
            <p:extLst>
              <p:ext uri="{D42A27DB-BD31-4B8C-83A1-F6EECF244321}">
                <p14:modId xmlns:p14="http://schemas.microsoft.com/office/powerpoint/2010/main" val="4202555074"/>
              </p:ext>
            </p:extLst>
          </p:nvPr>
        </p:nvGraphicFramePr>
        <p:xfrm>
          <a:off x="328544" y="1298419"/>
          <a:ext cx="11534911" cy="4541520"/>
        </p:xfrm>
        <a:graphic>
          <a:graphicData uri="http://schemas.openxmlformats.org/drawingml/2006/table">
            <a:tbl>
              <a:tblPr firstRow="1" bandRow="1">
                <a:tableStyleId>{5C22544A-7EE6-4342-B048-85BDC9FD1C3A}</a:tableStyleId>
              </a:tblPr>
              <a:tblGrid>
                <a:gridCol w="3186642">
                  <a:extLst>
                    <a:ext uri="{9D8B030D-6E8A-4147-A177-3AD203B41FA5}">
                      <a16:colId xmlns:a16="http://schemas.microsoft.com/office/drawing/2014/main" val="3782300414"/>
                    </a:ext>
                  </a:extLst>
                </a:gridCol>
                <a:gridCol w="2534916">
                  <a:extLst>
                    <a:ext uri="{9D8B030D-6E8A-4147-A177-3AD203B41FA5}">
                      <a16:colId xmlns:a16="http://schemas.microsoft.com/office/drawing/2014/main" val="1483412819"/>
                    </a:ext>
                  </a:extLst>
                </a:gridCol>
                <a:gridCol w="3421889">
                  <a:extLst>
                    <a:ext uri="{9D8B030D-6E8A-4147-A177-3AD203B41FA5}">
                      <a16:colId xmlns:a16="http://schemas.microsoft.com/office/drawing/2014/main" val="193726749"/>
                    </a:ext>
                  </a:extLst>
                </a:gridCol>
                <a:gridCol w="2391464">
                  <a:extLst>
                    <a:ext uri="{9D8B030D-6E8A-4147-A177-3AD203B41FA5}">
                      <a16:colId xmlns:a16="http://schemas.microsoft.com/office/drawing/2014/main" val="1293930513"/>
                    </a:ext>
                  </a:extLst>
                </a:gridCol>
              </a:tblGrid>
              <a:tr h="370840">
                <a:tc>
                  <a:txBody>
                    <a:bodyPr/>
                    <a:lstStyle/>
                    <a:p>
                      <a:r>
                        <a:rPr lang="en-US" sz="1400" b="0" dirty="0">
                          <a:latin typeface="Century Gothic" panose="020B0502020202020204" pitchFamily="34" charset="0"/>
                        </a:rPr>
                        <a:t>Activities</a:t>
                      </a:r>
                    </a:p>
                  </a:txBody>
                  <a:tcPr/>
                </a:tc>
                <a:tc>
                  <a:txBody>
                    <a:bodyPr/>
                    <a:lstStyle/>
                    <a:p>
                      <a:r>
                        <a:rPr lang="en-US" sz="1400" b="0" dirty="0">
                          <a:latin typeface="Century Gothic" panose="020B0502020202020204" pitchFamily="34" charset="0"/>
                        </a:rPr>
                        <a:t>Incentives </a:t>
                      </a:r>
                    </a:p>
                  </a:txBody>
                  <a:tcPr/>
                </a:tc>
                <a:tc>
                  <a:txBody>
                    <a:bodyPr/>
                    <a:lstStyle/>
                    <a:p>
                      <a:r>
                        <a:rPr lang="en-US" sz="1400" b="0" dirty="0">
                          <a:latin typeface="Century Gothic" panose="020B0502020202020204" pitchFamily="34" charset="0"/>
                        </a:rPr>
                        <a:t>Criteria </a:t>
                      </a:r>
                    </a:p>
                  </a:txBody>
                  <a:tcPr/>
                </a:tc>
                <a:tc>
                  <a:txBody>
                    <a:bodyPr/>
                    <a:lstStyle/>
                    <a:p>
                      <a:r>
                        <a:rPr lang="en-US" sz="1400" b="0" dirty="0">
                          <a:latin typeface="Century Gothic" panose="020B0502020202020204" pitchFamily="34" charset="0"/>
                        </a:rPr>
                        <a:t>Additional incentives, located in the EEC</a:t>
                      </a:r>
                    </a:p>
                  </a:txBody>
                  <a:tcPr/>
                </a:tc>
                <a:extLst>
                  <a:ext uri="{0D108BD9-81ED-4DB2-BD59-A6C34878D82A}">
                    <a16:rowId xmlns:a16="http://schemas.microsoft.com/office/drawing/2014/main" val="3178548713"/>
                  </a:ext>
                </a:extLst>
              </a:tr>
              <a:tr h="370840">
                <a:tc>
                  <a:txBody>
                    <a:bodyPr/>
                    <a:lstStyle/>
                    <a:p>
                      <a:r>
                        <a:rPr lang="en-US" sz="1400" b="1" dirty="0">
                          <a:latin typeface="Century Gothic" panose="020B0502020202020204" pitchFamily="34" charset="0"/>
                        </a:rPr>
                        <a:t>4.22.1 Manufacture and/or repair of weapons, and parts thereof i.e. bullets, firearms, rocket systems</a:t>
                      </a:r>
                    </a:p>
                    <a:p>
                      <a:endParaRPr lang="en-US" sz="1400" b="0" dirty="0">
                        <a:latin typeface="Century Gothic" panose="020B0502020202020204" pitchFamily="34" charset="0"/>
                      </a:endParaRPr>
                    </a:p>
                  </a:txBody>
                  <a:tcPr/>
                </a:tc>
                <a:tc>
                  <a:txBody>
                    <a:bodyPr/>
                    <a:lstStyle/>
                    <a:p>
                      <a:r>
                        <a:rPr lang="en-US" sz="1400" b="1" dirty="0">
                          <a:solidFill>
                            <a:srgbClr val="FF0000"/>
                          </a:solidFill>
                          <a:latin typeface="Century Gothic" panose="020B0502020202020204" pitchFamily="34" charset="0"/>
                        </a:rPr>
                        <a:t>Package A2</a:t>
                      </a:r>
                    </a:p>
                    <a:p>
                      <a:pPr marL="285750" indent="-285750">
                        <a:buFont typeface="Wingdings" panose="05000000000000000000" pitchFamily="2" charset="2"/>
                        <a:buChar char="§"/>
                      </a:pPr>
                      <a:r>
                        <a:rPr lang="en-US" sz="1400" b="0" dirty="0">
                          <a:solidFill>
                            <a:schemeClr val="tx1"/>
                          </a:solidFill>
                          <a:latin typeface="Century Gothic" panose="020B0502020202020204" pitchFamily="34" charset="0"/>
                        </a:rPr>
                        <a:t> </a:t>
                      </a:r>
                      <a:r>
                        <a:rPr lang="en-US" sz="1400" b="1" dirty="0">
                          <a:solidFill>
                            <a:schemeClr val="tx1"/>
                          </a:solidFill>
                          <a:latin typeface="Century Gothic" panose="020B0502020202020204" pitchFamily="34" charset="0"/>
                        </a:rPr>
                        <a:t>8-year Corporate </a:t>
                      </a:r>
                      <a:r>
                        <a:rPr lang="en-US" sz="1400" b="1" dirty="0">
                          <a:latin typeface="Century Gothic" panose="020B0502020202020204" pitchFamily="34" charset="0"/>
                        </a:rPr>
                        <a:t>income tax exemption</a:t>
                      </a:r>
                      <a:endParaRPr lang="en-US" sz="1400" b="1" dirty="0">
                        <a:solidFill>
                          <a:srgbClr val="FF0000"/>
                        </a:solidFill>
                        <a:latin typeface="Century Gothic" panose="020B0502020202020204" pitchFamily="34" charset="0"/>
                      </a:endParaRPr>
                    </a:p>
                    <a:p>
                      <a:pPr marL="285750" indent="-285750">
                        <a:buFont typeface="Wingdings" panose="05000000000000000000" pitchFamily="2" charset="2"/>
                        <a:buChar char="§"/>
                      </a:pPr>
                      <a:r>
                        <a:rPr lang="en-US" sz="1400" b="0" dirty="0">
                          <a:latin typeface="Century Gothic" panose="020B0502020202020204" pitchFamily="34" charset="0"/>
                        </a:rPr>
                        <a:t> Exemption of import duties on machinery and raw materials</a:t>
                      </a:r>
                    </a:p>
                    <a:p>
                      <a:pPr marL="285750" indent="-285750">
                        <a:buFont typeface="Wingdings" panose="05000000000000000000" pitchFamily="2" charset="2"/>
                        <a:buChar char="§"/>
                      </a:pPr>
                      <a:r>
                        <a:rPr lang="en-US" sz="1400" b="0" dirty="0">
                          <a:latin typeface="Century Gothic" panose="020B0502020202020204" pitchFamily="34" charset="0"/>
                        </a:rPr>
                        <a:t> Non-tax incentives</a:t>
                      </a:r>
                    </a:p>
                    <a:p>
                      <a:pPr marL="0" indent="0">
                        <a:buFont typeface="Wingdings" panose="05000000000000000000" pitchFamily="2" charset="2"/>
                        <a:buNone/>
                      </a:pPr>
                      <a:endParaRPr lang="en-US" sz="1400" b="0" dirty="0">
                        <a:latin typeface="Century Gothic" panose="020B0502020202020204" pitchFamily="34" charset="0"/>
                      </a:endParaRPr>
                    </a:p>
                  </a:txBody>
                  <a:tcPr/>
                </a:tc>
                <a:tc rowSpan="2">
                  <a:txBody>
                    <a:bodyPr/>
                    <a:lstStyle/>
                    <a:p>
                      <a:pPr marL="285750" indent="-285750">
                        <a:buFont typeface="Wingdings" panose="05000000000000000000" pitchFamily="2" charset="2"/>
                        <a:buChar char="§"/>
                      </a:pPr>
                      <a:r>
                        <a:rPr lang="en-US" sz="1400" b="0" dirty="0">
                          <a:latin typeface="Century Gothic" panose="020B0502020202020204" pitchFamily="34" charset="0"/>
                        </a:rPr>
                        <a:t>Must be manufacturing and/or repair according to the requirements of a national security agency</a:t>
                      </a:r>
                    </a:p>
                    <a:p>
                      <a:pPr marL="285750" indent="-285750">
                        <a:buFont typeface="Wingdings" panose="05000000000000000000" pitchFamily="2" charset="2"/>
                        <a:buChar char="§"/>
                      </a:pPr>
                      <a:r>
                        <a:rPr lang="en-US" sz="1400" b="0" dirty="0">
                          <a:latin typeface="Century Gothic" panose="020B0502020202020204" pitchFamily="34" charset="0"/>
                        </a:rPr>
                        <a:t>Must meet the industrial or military standards specified by the Ministry of Defense</a:t>
                      </a:r>
                    </a:p>
                    <a:p>
                      <a:pPr marL="285750" indent="-285750">
                        <a:buFont typeface="Wingdings" panose="05000000000000000000" pitchFamily="2" charset="2"/>
                        <a:buChar char="§"/>
                      </a:pPr>
                      <a:r>
                        <a:rPr lang="en-US" sz="1400" b="0" dirty="0">
                          <a:latin typeface="Century Gothic" panose="020B0502020202020204" pitchFamily="34" charset="0"/>
                        </a:rPr>
                        <a:t>In case of repair, it must be major repair and/or repair using advanced technology</a:t>
                      </a:r>
                    </a:p>
                    <a:p>
                      <a:pPr marL="285750" indent="-285750">
                        <a:buFont typeface="Wingdings" panose="05000000000000000000" pitchFamily="2" charset="2"/>
                        <a:buChar char="§"/>
                      </a:pPr>
                      <a:r>
                        <a:rPr lang="en-US" sz="1400" b="0" dirty="0">
                          <a:highlight>
                            <a:srgbClr val="FFFF00"/>
                          </a:highlight>
                          <a:latin typeface="Century Gothic" panose="020B0502020202020204" pitchFamily="34" charset="0"/>
                        </a:rPr>
                        <a:t>4.22.1</a:t>
                      </a:r>
                      <a:r>
                        <a:rPr lang="en-US" sz="1400" b="0" dirty="0">
                          <a:latin typeface="Century Gothic" panose="020B0502020202020204" pitchFamily="34" charset="0"/>
                        </a:rPr>
                        <a:t> the promoted project must have Thai shareholders of no less than 51% of the registered capital (in accordance with the Private Weapon Manufacturing Factory Act B.E. 2550 (A.D. 2007)</a:t>
                      </a:r>
                    </a:p>
                    <a:p>
                      <a:pPr marL="285750" indent="-285750">
                        <a:buFont typeface="Wingdings" panose="05000000000000000000" pitchFamily="2" charset="2"/>
                        <a:buChar char="§"/>
                      </a:pPr>
                      <a:r>
                        <a:rPr lang="en-US" sz="1400" b="0" dirty="0">
                          <a:highlight>
                            <a:srgbClr val="FFFF00"/>
                          </a:highlight>
                          <a:latin typeface="Century Gothic" panose="020B0502020202020204" pitchFamily="34" charset="0"/>
                        </a:rPr>
                        <a:t>4.22.2</a:t>
                      </a:r>
                      <a:r>
                        <a:rPr lang="en-US" sz="1400" b="0" dirty="0">
                          <a:latin typeface="Century Gothic" panose="020B0502020202020204" pitchFamily="34" charset="0"/>
                        </a:rPr>
                        <a:t> must have its own system design or software development</a:t>
                      </a:r>
                    </a:p>
                  </a:txBody>
                  <a:tcPr/>
                </a:tc>
                <a:tc rowSpan="2">
                  <a:txBody>
                    <a:bodyPr/>
                    <a:lstStyle/>
                    <a:p>
                      <a:r>
                        <a:rPr lang="en-US" sz="1400" b="1" dirty="0">
                          <a:solidFill>
                            <a:srgbClr val="FF0000"/>
                          </a:solidFill>
                          <a:latin typeface="Century Gothic" panose="020B0502020202020204" pitchFamily="34" charset="0"/>
                        </a:rPr>
                        <a:t>YES</a:t>
                      </a:r>
                    </a:p>
                    <a:p>
                      <a:pPr marL="285750" indent="-285750">
                        <a:buFont typeface="Wingdings" panose="05000000000000000000" pitchFamily="2" charset="2"/>
                        <a:buChar char="§"/>
                      </a:pPr>
                      <a:r>
                        <a:rPr lang="en-US" sz="1400" b="0" dirty="0">
                          <a:latin typeface="Century Gothic" panose="020B0502020202020204" pitchFamily="34" charset="0"/>
                        </a:rPr>
                        <a:t>Additional </a:t>
                      </a:r>
                      <a:r>
                        <a:rPr lang="en-US" sz="1400" b="1" dirty="0">
                          <a:solidFill>
                            <a:srgbClr val="FF0000"/>
                          </a:solidFill>
                          <a:latin typeface="Century Gothic" panose="020B0502020202020204" pitchFamily="34" charset="0"/>
                        </a:rPr>
                        <a:t>3</a:t>
                      </a:r>
                      <a:r>
                        <a:rPr lang="en-US" sz="1400" b="0" dirty="0">
                          <a:latin typeface="Century Gothic" panose="020B0502020202020204" pitchFamily="34" charset="0"/>
                        </a:rPr>
                        <a:t> years of 50% corporate income tax reduction (in case of human resource development)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0" dirty="0">
                          <a:latin typeface="Century Gothic" panose="020B0502020202020204" pitchFamily="34" charset="0"/>
                        </a:rPr>
                        <a:t>Additional </a:t>
                      </a:r>
                      <a:r>
                        <a:rPr lang="en-US" sz="1400" b="1" dirty="0">
                          <a:solidFill>
                            <a:srgbClr val="FF0000"/>
                          </a:solidFill>
                          <a:latin typeface="Century Gothic" panose="020B0502020202020204" pitchFamily="34" charset="0"/>
                        </a:rPr>
                        <a:t>2</a:t>
                      </a:r>
                      <a:r>
                        <a:rPr lang="en-US" sz="1400" b="0" dirty="0">
                          <a:latin typeface="Century Gothic" panose="020B0502020202020204" pitchFamily="34" charset="0"/>
                        </a:rPr>
                        <a:t> years of 50% corporate income tax reduction (in case of projects located in a specific area i.e. EECa)</a:t>
                      </a:r>
                    </a:p>
                    <a:p>
                      <a:pPr marL="285750" indent="-285750">
                        <a:buFont typeface="Wingdings" panose="05000000000000000000" pitchFamily="2" charset="2"/>
                        <a:buChar char="§"/>
                      </a:pPr>
                      <a:endParaRPr lang="en-US" sz="1400" b="0" dirty="0">
                        <a:latin typeface="Century Gothic" panose="020B0502020202020204" pitchFamily="34" charset="0"/>
                      </a:endParaRPr>
                    </a:p>
                  </a:txBody>
                  <a:tcPr/>
                </a:tc>
                <a:extLst>
                  <a:ext uri="{0D108BD9-81ED-4DB2-BD59-A6C34878D82A}">
                    <a16:rowId xmlns:a16="http://schemas.microsoft.com/office/drawing/2014/main" val="2755677809"/>
                  </a:ext>
                </a:extLst>
              </a:tr>
              <a:tr h="370840">
                <a:tc>
                  <a:txBody>
                    <a:bodyPr/>
                    <a:lstStyle/>
                    <a:p>
                      <a:r>
                        <a:rPr lang="en-US" sz="1400" b="1" dirty="0">
                          <a:latin typeface="Century Gothic" panose="020B0502020202020204" pitchFamily="34" charset="0"/>
                        </a:rPr>
                        <a:t>4.22.2 Simulation and virtual </a:t>
                      </a:r>
                    </a:p>
                    <a:p>
                      <a:r>
                        <a:rPr lang="en-US" sz="1400" b="1" dirty="0">
                          <a:latin typeface="Century Gothic" panose="020B0502020202020204" pitchFamily="34" charset="0"/>
                        </a:rPr>
                        <a:t>training systems such as </a:t>
                      </a:r>
                    </a:p>
                    <a:p>
                      <a:r>
                        <a:rPr lang="en-US" sz="1400" b="1" dirty="0">
                          <a:latin typeface="Century Gothic" panose="020B0502020202020204" pitchFamily="34" charset="0"/>
                        </a:rPr>
                        <a:t>virtual training facilitating </a:t>
                      </a:r>
                    </a:p>
                    <a:p>
                      <a:r>
                        <a:rPr lang="en-US" sz="1400" b="1" dirty="0">
                          <a:latin typeface="Century Gothic" panose="020B0502020202020204" pitchFamily="34" charset="0"/>
                        </a:rPr>
                        <a:t>systems for combat </a:t>
                      </a:r>
                    </a:p>
                    <a:p>
                      <a:r>
                        <a:rPr lang="en-US" sz="1400" b="1" dirty="0">
                          <a:latin typeface="Century Gothic" panose="020B0502020202020204" pitchFamily="34" charset="0"/>
                        </a:rPr>
                        <a:t>vehicles, personal weapon </a:t>
                      </a:r>
                    </a:p>
                    <a:p>
                      <a:r>
                        <a:rPr lang="en-US" sz="1400" b="1" dirty="0">
                          <a:latin typeface="Century Gothic" panose="020B0502020202020204" pitchFamily="34" charset="0"/>
                        </a:rPr>
                        <a:t>and unit weapon training </a:t>
                      </a:r>
                    </a:p>
                    <a:p>
                      <a:r>
                        <a:rPr lang="en-US" sz="1400" b="1" dirty="0">
                          <a:latin typeface="Century Gothic" panose="020B0502020202020204" pitchFamily="34" charset="0"/>
                        </a:rPr>
                        <a:t>field systems, Joint Theater </a:t>
                      </a:r>
                    </a:p>
                    <a:p>
                      <a:r>
                        <a:rPr lang="en-US" sz="1400" b="1" dirty="0">
                          <a:latin typeface="Century Gothic" panose="020B0502020202020204" pitchFamily="34" charset="0"/>
                        </a:rPr>
                        <a:t>Level Simulation systems </a:t>
                      </a:r>
                    </a:p>
                    <a:p>
                      <a:r>
                        <a:rPr lang="en-US" sz="1400" b="1" dirty="0">
                          <a:latin typeface="Century Gothic" panose="020B0502020202020204" pitchFamily="34" charset="0"/>
                        </a:rPr>
                        <a:t>(JTLS), etc.</a:t>
                      </a:r>
                      <a:br>
                        <a:rPr lang="en-US" sz="1400" b="0" dirty="0">
                          <a:latin typeface="Century Gothic" panose="020B0502020202020204" pitchFamily="34" charset="0"/>
                        </a:rPr>
                      </a:br>
                      <a:endParaRPr lang="en-US" sz="1400" b="0" u="sng" dirty="0">
                        <a:latin typeface="Century Gothic" panose="020B0502020202020204" pitchFamily="34" charset="0"/>
                      </a:endParaRPr>
                    </a:p>
                  </a:txBody>
                  <a:tcPr/>
                </a:tc>
                <a:tc>
                  <a:txBody>
                    <a:bodyPr/>
                    <a:lstStyle/>
                    <a:p>
                      <a:r>
                        <a:rPr lang="en-US" sz="1400" b="1" dirty="0">
                          <a:solidFill>
                            <a:srgbClr val="FF0000"/>
                          </a:solidFill>
                          <a:latin typeface="Century Gothic" panose="020B0502020202020204" pitchFamily="34" charset="0"/>
                        </a:rPr>
                        <a:t>Package A1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0" dirty="0">
                          <a:latin typeface="Century Gothic" panose="020B0502020202020204" pitchFamily="34" charset="0"/>
                        </a:rPr>
                        <a:t> </a:t>
                      </a:r>
                      <a:r>
                        <a:rPr lang="en-US" sz="1400" b="1" dirty="0">
                          <a:solidFill>
                            <a:schemeClr val="tx1"/>
                          </a:solidFill>
                          <a:latin typeface="Century Gothic" panose="020B0502020202020204" pitchFamily="34" charset="0"/>
                        </a:rPr>
                        <a:t>8-year Corporate </a:t>
                      </a:r>
                      <a:r>
                        <a:rPr lang="en-US" sz="1400" b="1" dirty="0">
                          <a:latin typeface="Century Gothic" panose="020B0502020202020204" pitchFamily="34" charset="0"/>
                        </a:rPr>
                        <a:t>income tax exemption</a:t>
                      </a:r>
                      <a:br>
                        <a:rPr lang="en-US" sz="1400" b="0" dirty="0">
                          <a:latin typeface="Century Gothic" panose="020B0502020202020204" pitchFamily="34" charset="0"/>
                        </a:rPr>
                      </a:br>
                      <a:r>
                        <a:rPr lang="en-US" sz="1400" b="1" dirty="0">
                          <a:solidFill>
                            <a:srgbClr val="FF0000"/>
                          </a:solidFill>
                          <a:latin typeface="Century Gothic" panose="020B0502020202020204" pitchFamily="34" charset="0"/>
                        </a:rPr>
                        <a:t>(no ceiling) </a:t>
                      </a:r>
                      <a:endParaRPr lang="en-US" sz="1400" b="0" dirty="0">
                        <a:latin typeface="Century Gothic" panose="020B0502020202020204" pitchFamily="34" charset="0"/>
                      </a:endParaRPr>
                    </a:p>
                    <a:p>
                      <a:pPr marL="285750" indent="-285750">
                        <a:buFont typeface="Wingdings" panose="05000000000000000000" pitchFamily="2" charset="2"/>
                        <a:buChar char="§"/>
                      </a:pPr>
                      <a:r>
                        <a:rPr lang="en-US" sz="1400" b="0" dirty="0">
                          <a:latin typeface="Century Gothic" panose="020B0502020202020204" pitchFamily="34" charset="0"/>
                        </a:rPr>
                        <a:t> Exemption of import duties on machinery and raw materials</a:t>
                      </a:r>
                    </a:p>
                    <a:p>
                      <a:pPr marL="285750" indent="-285750">
                        <a:buFont typeface="Wingdings" panose="05000000000000000000" pitchFamily="2" charset="2"/>
                        <a:buChar char="§"/>
                      </a:pPr>
                      <a:r>
                        <a:rPr lang="en-US" sz="1400" b="0" dirty="0">
                          <a:latin typeface="Century Gothic" panose="020B0502020202020204" pitchFamily="34" charset="0"/>
                        </a:rPr>
                        <a:t> Non-tax incentives</a:t>
                      </a:r>
                    </a:p>
                    <a:p>
                      <a:pPr marL="0" indent="0">
                        <a:buFont typeface="Wingdings" panose="05000000000000000000" pitchFamily="2" charset="2"/>
                        <a:buNone/>
                      </a:pPr>
                      <a:endParaRPr lang="en-US" sz="1400" b="0" dirty="0">
                        <a:latin typeface="Century Gothic" panose="020B0502020202020204" pitchFamily="34" charset="0"/>
                      </a:endParaRPr>
                    </a:p>
                  </a:txBody>
                  <a:tcPr/>
                </a:tc>
                <a:tc vMerge="1">
                  <a:txBody>
                    <a:bodyPr/>
                    <a:lstStyle/>
                    <a:p>
                      <a:pPr marL="285750" indent="-285750">
                        <a:buFont typeface="Wingdings" panose="05000000000000000000" pitchFamily="2" charset="2"/>
                        <a:buChar char="§"/>
                      </a:pPr>
                      <a:endParaRPr lang="en-US" sz="1400" b="0" dirty="0">
                        <a:latin typeface="Century Gothic" panose="020B0502020202020204" pitchFamily="34" charset="0"/>
                      </a:endParaRPr>
                    </a:p>
                  </a:txBody>
                  <a:tcPr/>
                </a:tc>
                <a:tc vMerge="1">
                  <a:txBody>
                    <a:bodyPr/>
                    <a:lstStyle/>
                    <a:p>
                      <a:endParaRPr lang="en-US" sz="1400" b="1" dirty="0">
                        <a:latin typeface="Century Gothic" panose="020B0502020202020204" pitchFamily="34" charset="0"/>
                      </a:endParaRPr>
                    </a:p>
                  </a:txBody>
                  <a:tcPr/>
                </a:tc>
                <a:extLst>
                  <a:ext uri="{0D108BD9-81ED-4DB2-BD59-A6C34878D82A}">
                    <a16:rowId xmlns:a16="http://schemas.microsoft.com/office/drawing/2014/main" val="2509640791"/>
                  </a:ext>
                </a:extLst>
              </a:tr>
            </a:tbl>
          </a:graphicData>
        </a:graphic>
      </p:graphicFrame>
      <p:sp>
        <p:nvSpPr>
          <p:cNvPr id="8" name="Title 2">
            <a:extLst>
              <a:ext uri="{FF2B5EF4-FFF2-40B4-BE49-F238E27FC236}">
                <a16:creationId xmlns:a16="http://schemas.microsoft.com/office/drawing/2014/main" id="{6A560E45-9F37-73E4-3894-83BACF2142C2}"/>
              </a:ext>
            </a:extLst>
          </p:cNvPr>
          <p:cNvSpPr>
            <a:spLocks noGrp="1"/>
          </p:cNvSpPr>
          <p:nvPr>
            <p:ph type="title"/>
          </p:nvPr>
        </p:nvSpPr>
        <p:spPr>
          <a:xfrm>
            <a:off x="583818" y="57748"/>
            <a:ext cx="12287355" cy="846000"/>
          </a:xfrm>
        </p:spPr>
        <p:txBody>
          <a:bodyPr/>
          <a:lstStyle/>
          <a:p>
            <a:r>
              <a:rPr lang="en-US" altLang="ja-JP" sz="3600" b="1" dirty="0">
                <a:solidFill>
                  <a:srgbClr val="00264C"/>
                </a:solidFill>
                <a:latin typeface="Century Gothic" panose="020B0502020202020204" pitchFamily="34" charset="0"/>
                <a:cs typeface="Arial" panose="020B0604020202020204" pitchFamily="34" charset="0"/>
              </a:rPr>
              <a:t>Investment Incentives for the defense industry (2/3)</a:t>
            </a:r>
          </a:p>
        </p:txBody>
      </p:sp>
      <p:sp>
        <p:nvSpPr>
          <p:cNvPr id="11" name="TextBox 10">
            <a:extLst>
              <a:ext uri="{FF2B5EF4-FFF2-40B4-BE49-F238E27FC236}">
                <a16:creationId xmlns:a16="http://schemas.microsoft.com/office/drawing/2014/main" id="{55C1FD7A-9736-0638-74C1-A156F7E349A0}"/>
              </a:ext>
            </a:extLst>
          </p:cNvPr>
          <p:cNvSpPr txBox="1"/>
          <p:nvPr/>
        </p:nvSpPr>
        <p:spPr>
          <a:xfrm>
            <a:off x="-88284" y="5949071"/>
            <a:ext cx="6097656" cy="369332"/>
          </a:xfrm>
          <a:prstGeom prst="rect">
            <a:avLst/>
          </a:prstGeom>
          <a:noFill/>
        </p:spPr>
        <p:txBody>
          <a:bodyPr wrap="square">
            <a:spAutoFit/>
          </a:bodyPr>
          <a:lstStyle/>
          <a:p>
            <a:pPr marL="692150" lvl="1" indent="-411163" defTabSz="457200">
              <a:spcBef>
                <a:spcPts val="600"/>
              </a:spcBef>
              <a:tabLst>
                <a:tab pos="692150" algn="l"/>
              </a:tabLst>
              <a:defRPr/>
            </a:pPr>
            <a:r>
              <a:rPr lang="en-US" b="1" i="1" spc="-20" dirty="0">
                <a:solidFill>
                  <a:srgbClr val="002E5E"/>
                </a:solidFill>
                <a:latin typeface="Century Gothic" panose="020B0502020202020204" pitchFamily="34" charset="0"/>
                <a:ea typeface="MS Mincho" panose="02020609040205080304" pitchFamily="49" charset="-128"/>
              </a:rPr>
              <a:t>* For Human Resource Development Criteria</a:t>
            </a:r>
          </a:p>
        </p:txBody>
      </p:sp>
      <p:sp>
        <p:nvSpPr>
          <p:cNvPr id="13" name="TextBox 12">
            <a:extLst>
              <a:ext uri="{FF2B5EF4-FFF2-40B4-BE49-F238E27FC236}">
                <a16:creationId xmlns:a16="http://schemas.microsoft.com/office/drawing/2014/main" id="{2689687C-024B-9B45-49E8-42E5297E643E}"/>
              </a:ext>
            </a:extLst>
          </p:cNvPr>
          <p:cNvSpPr txBox="1"/>
          <p:nvPr/>
        </p:nvSpPr>
        <p:spPr>
          <a:xfrm>
            <a:off x="115306" y="6261643"/>
            <a:ext cx="11534911" cy="538609"/>
          </a:xfrm>
          <a:prstGeom prst="rect">
            <a:avLst/>
          </a:prstGeom>
          <a:noFill/>
        </p:spPr>
        <p:txBody>
          <a:bodyPr wrap="square">
            <a:spAutoFit/>
          </a:bodyPr>
          <a:lstStyle/>
          <a:p>
            <a:pPr marL="177800" lvl="1" indent="-177800" defTabSz="457200">
              <a:spcBef>
                <a:spcPts val="600"/>
              </a:spcBef>
              <a:buFont typeface="Arial" panose="020B0604020202020204" pitchFamily="34" charset="0"/>
              <a:buChar char="•"/>
              <a:tabLst>
                <a:tab pos="444500" algn="l"/>
              </a:tabLst>
              <a:defRPr/>
            </a:pPr>
            <a:r>
              <a:rPr lang="en-US" sz="1200" spc="-20" dirty="0">
                <a:solidFill>
                  <a:prstClr val="black"/>
                </a:solidFill>
                <a:latin typeface="Century Gothic" panose="020B0502020202020204" pitchFamily="34" charset="0"/>
                <a:ea typeface="MS Mincho" panose="02020609040205080304" pitchFamily="49" charset="-128"/>
              </a:rPr>
              <a:t>Must establish a cooperation with institutions or organizations to develop human resources in Science &amp; Technology </a:t>
            </a:r>
          </a:p>
          <a:p>
            <a:pPr marL="177800" lvl="1" indent="-177800" defTabSz="457200">
              <a:spcBef>
                <a:spcPts val="600"/>
              </a:spcBef>
              <a:buFont typeface="Arial" panose="020B0604020202020204" pitchFamily="34" charset="0"/>
              <a:buChar char="•"/>
              <a:tabLst>
                <a:tab pos="444500" algn="l"/>
              </a:tabLst>
              <a:defRPr/>
            </a:pPr>
            <a:r>
              <a:rPr lang="en-US" sz="1200" spc="-20" dirty="0">
                <a:solidFill>
                  <a:prstClr val="black"/>
                </a:solidFill>
                <a:latin typeface="Century Gothic" panose="020B0502020202020204" pitchFamily="34" charset="0"/>
                <a:ea typeface="MS Mincho" panose="02020609040205080304" pitchFamily="49" charset="-128"/>
              </a:rPr>
              <a:t>The training participants must not be less than 10% of the total number of employees or more than or equal to 40 participants. </a:t>
            </a:r>
          </a:p>
        </p:txBody>
      </p:sp>
      <p:sp>
        <p:nvSpPr>
          <p:cNvPr id="7" name="Rectangle 6">
            <a:extLst>
              <a:ext uri="{FF2B5EF4-FFF2-40B4-BE49-F238E27FC236}">
                <a16:creationId xmlns:a16="http://schemas.microsoft.com/office/drawing/2014/main" id="{7AB67DD4-3628-7A37-C059-69131A3A9690}"/>
              </a:ext>
            </a:extLst>
          </p:cNvPr>
          <p:cNvSpPr/>
          <p:nvPr/>
        </p:nvSpPr>
        <p:spPr>
          <a:xfrm>
            <a:off x="-10364" y="0"/>
            <a:ext cx="12192000" cy="6858000"/>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5707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13A2853-A1F0-474A-76E4-EFE6401DDF40}"/>
              </a:ext>
            </a:extLst>
          </p:cNvPr>
          <p:cNvSpPr txBox="1"/>
          <p:nvPr/>
        </p:nvSpPr>
        <p:spPr>
          <a:xfrm>
            <a:off x="227160" y="929087"/>
            <a:ext cx="11964840" cy="369332"/>
          </a:xfrm>
          <a:prstGeom prst="rect">
            <a:avLst/>
          </a:prstGeom>
          <a:noFill/>
        </p:spPr>
        <p:txBody>
          <a:bodyPr wrap="square" rtlCol="0">
            <a:spAutoFit/>
          </a:bodyPr>
          <a:lstStyle/>
          <a:p>
            <a:r>
              <a:rPr lang="en-US" b="1" dirty="0">
                <a:solidFill>
                  <a:srgbClr val="002E5E"/>
                </a:solidFill>
                <a:latin typeface="Century Gothic" panose="020B0502020202020204" pitchFamily="34" charset="0"/>
              </a:rPr>
              <a:t>List of activities eligible for BOI’s promotion</a:t>
            </a:r>
            <a:endParaRPr lang="en-US" b="1" dirty="0">
              <a:solidFill>
                <a:prstClr val="black"/>
              </a:solidFill>
              <a:latin typeface="Century Gothic" panose="020B0502020202020204" pitchFamily="34" charset="0"/>
            </a:endParaRPr>
          </a:p>
        </p:txBody>
      </p:sp>
      <p:graphicFrame>
        <p:nvGraphicFramePr>
          <p:cNvPr id="12" name="Table 12">
            <a:extLst>
              <a:ext uri="{FF2B5EF4-FFF2-40B4-BE49-F238E27FC236}">
                <a16:creationId xmlns:a16="http://schemas.microsoft.com/office/drawing/2014/main" id="{8E14BFEF-3044-F2B9-5D47-4E208AF0383B}"/>
              </a:ext>
            </a:extLst>
          </p:cNvPr>
          <p:cNvGraphicFramePr>
            <a:graphicFrameLocks noGrp="1"/>
          </p:cNvGraphicFramePr>
          <p:nvPr>
            <p:extLst>
              <p:ext uri="{D42A27DB-BD31-4B8C-83A1-F6EECF244321}">
                <p14:modId xmlns:p14="http://schemas.microsoft.com/office/powerpoint/2010/main" val="2269212311"/>
              </p:ext>
            </p:extLst>
          </p:nvPr>
        </p:nvGraphicFramePr>
        <p:xfrm>
          <a:off x="227160" y="1381505"/>
          <a:ext cx="11534911" cy="2956560"/>
        </p:xfrm>
        <a:graphic>
          <a:graphicData uri="http://schemas.openxmlformats.org/drawingml/2006/table">
            <a:tbl>
              <a:tblPr firstRow="1" bandRow="1">
                <a:tableStyleId>{5C22544A-7EE6-4342-B048-85BDC9FD1C3A}</a:tableStyleId>
              </a:tblPr>
              <a:tblGrid>
                <a:gridCol w="3186642">
                  <a:extLst>
                    <a:ext uri="{9D8B030D-6E8A-4147-A177-3AD203B41FA5}">
                      <a16:colId xmlns:a16="http://schemas.microsoft.com/office/drawing/2014/main" val="3782300414"/>
                    </a:ext>
                  </a:extLst>
                </a:gridCol>
                <a:gridCol w="2534916">
                  <a:extLst>
                    <a:ext uri="{9D8B030D-6E8A-4147-A177-3AD203B41FA5}">
                      <a16:colId xmlns:a16="http://schemas.microsoft.com/office/drawing/2014/main" val="1483412819"/>
                    </a:ext>
                  </a:extLst>
                </a:gridCol>
                <a:gridCol w="2887169">
                  <a:extLst>
                    <a:ext uri="{9D8B030D-6E8A-4147-A177-3AD203B41FA5}">
                      <a16:colId xmlns:a16="http://schemas.microsoft.com/office/drawing/2014/main" val="193726749"/>
                    </a:ext>
                  </a:extLst>
                </a:gridCol>
                <a:gridCol w="2926184">
                  <a:extLst>
                    <a:ext uri="{9D8B030D-6E8A-4147-A177-3AD203B41FA5}">
                      <a16:colId xmlns:a16="http://schemas.microsoft.com/office/drawing/2014/main" val="1293930513"/>
                    </a:ext>
                  </a:extLst>
                </a:gridCol>
              </a:tblGrid>
              <a:tr h="370840">
                <a:tc>
                  <a:txBody>
                    <a:bodyPr/>
                    <a:lstStyle/>
                    <a:p>
                      <a:r>
                        <a:rPr lang="en-US" sz="1400" b="0" dirty="0">
                          <a:latin typeface="Century Gothic" panose="020B0502020202020204" pitchFamily="34" charset="0"/>
                        </a:rPr>
                        <a:t>Activities</a:t>
                      </a:r>
                    </a:p>
                  </a:txBody>
                  <a:tcPr/>
                </a:tc>
                <a:tc>
                  <a:txBody>
                    <a:bodyPr/>
                    <a:lstStyle/>
                    <a:p>
                      <a:r>
                        <a:rPr lang="en-US" sz="1400" b="0" dirty="0">
                          <a:latin typeface="Century Gothic" panose="020B0502020202020204" pitchFamily="34" charset="0"/>
                        </a:rPr>
                        <a:t>Incentives </a:t>
                      </a:r>
                    </a:p>
                  </a:txBody>
                  <a:tcPr/>
                </a:tc>
                <a:tc>
                  <a:txBody>
                    <a:bodyPr/>
                    <a:lstStyle/>
                    <a:p>
                      <a:r>
                        <a:rPr lang="en-US" sz="1400" b="0" dirty="0">
                          <a:latin typeface="Century Gothic" panose="020B0502020202020204" pitchFamily="34" charset="0"/>
                        </a:rPr>
                        <a:t>Criteria </a:t>
                      </a:r>
                    </a:p>
                  </a:txBody>
                  <a:tcPr/>
                </a:tc>
                <a:tc>
                  <a:txBody>
                    <a:bodyPr/>
                    <a:lstStyle/>
                    <a:p>
                      <a:r>
                        <a:rPr lang="en-US" sz="1400" b="0" dirty="0">
                          <a:latin typeface="Century Gothic" panose="020B0502020202020204" pitchFamily="34" charset="0"/>
                        </a:rPr>
                        <a:t>Additional incentives, located in the EEC</a:t>
                      </a:r>
                    </a:p>
                  </a:txBody>
                  <a:tcPr/>
                </a:tc>
                <a:extLst>
                  <a:ext uri="{0D108BD9-81ED-4DB2-BD59-A6C34878D82A}">
                    <a16:rowId xmlns:a16="http://schemas.microsoft.com/office/drawing/2014/main" val="3178548713"/>
                  </a:ext>
                </a:extLst>
              </a:tr>
              <a:tr h="741680">
                <a:tc>
                  <a:txBody>
                    <a:bodyPr/>
                    <a:lstStyle/>
                    <a:p>
                      <a:r>
                        <a:rPr lang="en-US" sz="1400" b="1" dirty="0">
                          <a:latin typeface="Century Gothic" panose="020B0502020202020204" pitchFamily="34" charset="0"/>
                        </a:rPr>
                        <a:t>4.23 Manufacture and/or repair of combat facilitating equipment such as bulletproof and flak-proof vests, bullet-proof and flak-proof shields</a:t>
                      </a:r>
                    </a:p>
                    <a:p>
                      <a:endParaRPr lang="en-US" sz="1400" b="0" dirty="0">
                        <a:latin typeface="Century Gothic" panose="020B0502020202020204" pitchFamily="34" charset="0"/>
                      </a:endParaRPr>
                    </a:p>
                  </a:txBody>
                  <a:tcPr/>
                </a:tc>
                <a:tc>
                  <a:txBody>
                    <a:bodyPr/>
                    <a:lstStyle/>
                    <a:p>
                      <a:r>
                        <a:rPr lang="en-US" sz="1400" b="1" dirty="0">
                          <a:solidFill>
                            <a:srgbClr val="FF0000"/>
                          </a:solidFill>
                          <a:latin typeface="Century Gothic" panose="020B0502020202020204" pitchFamily="34" charset="0"/>
                        </a:rPr>
                        <a:t>Package A2</a:t>
                      </a:r>
                    </a:p>
                    <a:p>
                      <a:pPr marL="285750" indent="-285750">
                        <a:buFont typeface="Wingdings" panose="05000000000000000000" pitchFamily="2" charset="2"/>
                        <a:buChar char="§"/>
                      </a:pPr>
                      <a:r>
                        <a:rPr lang="en-US" sz="1400" b="1" dirty="0">
                          <a:solidFill>
                            <a:schemeClr val="tx1"/>
                          </a:solidFill>
                          <a:latin typeface="Century Gothic" panose="020B0502020202020204" pitchFamily="34" charset="0"/>
                        </a:rPr>
                        <a:t> 8-year Corporate </a:t>
                      </a:r>
                      <a:r>
                        <a:rPr lang="en-US" sz="1400" b="1" dirty="0">
                          <a:latin typeface="Century Gothic" panose="020B0502020202020204" pitchFamily="34" charset="0"/>
                        </a:rPr>
                        <a:t>income tax exemption</a:t>
                      </a:r>
                      <a:endParaRPr lang="en-US" sz="1400" b="1" dirty="0">
                        <a:solidFill>
                          <a:srgbClr val="FF0000"/>
                        </a:solidFill>
                        <a:latin typeface="Century Gothic" panose="020B0502020202020204" pitchFamily="34" charset="0"/>
                      </a:endParaRPr>
                    </a:p>
                    <a:p>
                      <a:pPr marL="285750" indent="-285750">
                        <a:buFont typeface="Wingdings" panose="05000000000000000000" pitchFamily="2" charset="2"/>
                        <a:buChar char="§"/>
                      </a:pPr>
                      <a:r>
                        <a:rPr lang="en-US" sz="1400" b="0" dirty="0">
                          <a:latin typeface="Century Gothic" panose="020B0502020202020204" pitchFamily="34" charset="0"/>
                        </a:rPr>
                        <a:t> Exemption of import duties on machinery and raw materials</a:t>
                      </a:r>
                    </a:p>
                    <a:p>
                      <a:pPr marL="285750" indent="-285750">
                        <a:buFont typeface="Wingdings" panose="05000000000000000000" pitchFamily="2" charset="2"/>
                        <a:buChar char="§"/>
                      </a:pPr>
                      <a:r>
                        <a:rPr lang="en-US" sz="1400" b="0" dirty="0">
                          <a:latin typeface="Century Gothic" panose="020B0502020202020204" pitchFamily="34" charset="0"/>
                        </a:rPr>
                        <a:t> Non-tax incentives</a:t>
                      </a:r>
                    </a:p>
                    <a:p>
                      <a:pPr marL="0" indent="0">
                        <a:buFont typeface="Wingdings" panose="05000000000000000000" pitchFamily="2" charset="2"/>
                        <a:buNone/>
                      </a:pPr>
                      <a:endParaRPr lang="en-US" sz="1400" b="0" dirty="0">
                        <a:latin typeface="Century Gothic" panose="020B0502020202020204" pitchFamily="34" charset="0"/>
                      </a:endParaRPr>
                    </a:p>
                  </a:txBody>
                  <a:tcPr/>
                </a:tc>
                <a:tc>
                  <a:txBody>
                    <a:bodyPr/>
                    <a:lstStyle/>
                    <a:p>
                      <a:pPr marL="285750" indent="-285750">
                        <a:buFont typeface="Wingdings" panose="05000000000000000000" pitchFamily="2" charset="2"/>
                        <a:buChar char="§"/>
                      </a:pPr>
                      <a:r>
                        <a:rPr lang="en-US" sz="1400" b="0" dirty="0">
                          <a:latin typeface="Century Gothic" panose="020B0502020202020204" pitchFamily="34" charset="0"/>
                        </a:rPr>
                        <a:t>Must be manufacturing and/or repair according to the requirements of a national security agency</a:t>
                      </a:r>
                    </a:p>
                    <a:p>
                      <a:pPr marL="285750" indent="-285750">
                        <a:buFont typeface="Wingdings" panose="05000000000000000000" pitchFamily="2" charset="2"/>
                        <a:buChar char="§"/>
                      </a:pPr>
                      <a:r>
                        <a:rPr lang="en-US" sz="1400" b="0" dirty="0">
                          <a:latin typeface="Century Gothic" panose="020B0502020202020204" pitchFamily="34" charset="0"/>
                        </a:rPr>
                        <a:t>Must meet the industrial or military standards specified by the Ministry of Defense</a:t>
                      </a:r>
                    </a:p>
                    <a:p>
                      <a:pPr marL="285750" indent="-285750">
                        <a:buFont typeface="Wingdings" panose="05000000000000000000" pitchFamily="2" charset="2"/>
                        <a:buChar char="§"/>
                      </a:pPr>
                      <a:r>
                        <a:rPr lang="en-US" sz="1400" b="0" dirty="0">
                          <a:latin typeface="Century Gothic" panose="020B0502020202020204" pitchFamily="34" charset="0"/>
                        </a:rPr>
                        <a:t>In case of repair, it must be major repair and/or repair using advanced technology</a:t>
                      </a:r>
                    </a:p>
                  </a:txBody>
                  <a:tcPr/>
                </a:tc>
                <a:tc>
                  <a:txBody>
                    <a:bodyPr/>
                    <a:lstStyle/>
                    <a:p>
                      <a:r>
                        <a:rPr lang="en-US" sz="1400" b="1" dirty="0">
                          <a:solidFill>
                            <a:srgbClr val="FF0000"/>
                          </a:solidFill>
                          <a:latin typeface="Century Gothic" panose="020B0502020202020204" pitchFamily="34" charset="0"/>
                        </a:rPr>
                        <a:t>YES</a:t>
                      </a:r>
                    </a:p>
                    <a:p>
                      <a:pPr marL="285750" indent="-285750">
                        <a:buFont typeface="Wingdings" panose="05000000000000000000" pitchFamily="2" charset="2"/>
                        <a:buChar char="§"/>
                      </a:pPr>
                      <a:r>
                        <a:rPr lang="en-US" sz="1400" b="0" dirty="0">
                          <a:latin typeface="Century Gothic" panose="020B0502020202020204" pitchFamily="34" charset="0"/>
                        </a:rPr>
                        <a:t>Additional </a:t>
                      </a:r>
                      <a:r>
                        <a:rPr lang="en-US" sz="1400" b="1" dirty="0">
                          <a:solidFill>
                            <a:srgbClr val="FF0000"/>
                          </a:solidFill>
                          <a:latin typeface="Century Gothic" panose="020B0502020202020204" pitchFamily="34" charset="0"/>
                        </a:rPr>
                        <a:t>3</a:t>
                      </a:r>
                      <a:r>
                        <a:rPr lang="en-US" sz="1400" b="0" dirty="0">
                          <a:latin typeface="Century Gothic" panose="020B0502020202020204" pitchFamily="34" charset="0"/>
                        </a:rPr>
                        <a:t> years of 50% corporate income tax reduction (in case of human resource development)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0" dirty="0">
                          <a:latin typeface="Century Gothic" panose="020B0502020202020204" pitchFamily="34" charset="0"/>
                        </a:rPr>
                        <a:t>Additional </a:t>
                      </a:r>
                      <a:r>
                        <a:rPr lang="en-US" sz="1400" b="1" dirty="0">
                          <a:solidFill>
                            <a:srgbClr val="FF0000"/>
                          </a:solidFill>
                          <a:latin typeface="Century Gothic" panose="020B0502020202020204" pitchFamily="34" charset="0"/>
                        </a:rPr>
                        <a:t>2</a:t>
                      </a:r>
                      <a:r>
                        <a:rPr lang="en-US" sz="1400" b="0" dirty="0">
                          <a:latin typeface="Century Gothic" panose="020B0502020202020204" pitchFamily="34" charset="0"/>
                        </a:rPr>
                        <a:t> years of 50% corporate income tax reduction (in case of projects located in a specific area i.e. EECa)</a:t>
                      </a:r>
                    </a:p>
                    <a:p>
                      <a:pPr marL="285750" indent="-285750">
                        <a:buFont typeface="Wingdings" panose="05000000000000000000" pitchFamily="2" charset="2"/>
                        <a:buChar char="§"/>
                      </a:pPr>
                      <a:endParaRPr lang="en-US" sz="1400" b="0" dirty="0">
                        <a:latin typeface="Century Gothic" panose="020B0502020202020204" pitchFamily="34" charset="0"/>
                      </a:endParaRPr>
                    </a:p>
                  </a:txBody>
                  <a:tcPr/>
                </a:tc>
                <a:extLst>
                  <a:ext uri="{0D108BD9-81ED-4DB2-BD59-A6C34878D82A}">
                    <a16:rowId xmlns:a16="http://schemas.microsoft.com/office/drawing/2014/main" val="2755677809"/>
                  </a:ext>
                </a:extLst>
              </a:tr>
            </a:tbl>
          </a:graphicData>
        </a:graphic>
      </p:graphicFrame>
      <p:sp>
        <p:nvSpPr>
          <p:cNvPr id="8" name="Title 2">
            <a:extLst>
              <a:ext uri="{FF2B5EF4-FFF2-40B4-BE49-F238E27FC236}">
                <a16:creationId xmlns:a16="http://schemas.microsoft.com/office/drawing/2014/main" id="{8E230DCA-09F4-C1B2-1831-B9517A78FE04}"/>
              </a:ext>
            </a:extLst>
          </p:cNvPr>
          <p:cNvSpPr>
            <a:spLocks noGrp="1"/>
          </p:cNvSpPr>
          <p:nvPr>
            <p:ph type="title"/>
          </p:nvPr>
        </p:nvSpPr>
        <p:spPr>
          <a:xfrm>
            <a:off x="583818" y="57748"/>
            <a:ext cx="12287355" cy="846000"/>
          </a:xfrm>
        </p:spPr>
        <p:txBody>
          <a:bodyPr/>
          <a:lstStyle/>
          <a:p>
            <a:r>
              <a:rPr lang="en-US" altLang="ja-JP" sz="3600" b="1" dirty="0">
                <a:solidFill>
                  <a:srgbClr val="00264C"/>
                </a:solidFill>
                <a:latin typeface="Century Gothic" panose="020B0502020202020204" pitchFamily="34" charset="0"/>
                <a:cs typeface="Arial" panose="020B0604020202020204" pitchFamily="34" charset="0"/>
              </a:rPr>
              <a:t>Investment Incentives for the defense industry (3/3)</a:t>
            </a:r>
          </a:p>
        </p:txBody>
      </p:sp>
      <p:sp>
        <p:nvSpPr>
          <p:cNvPr id="11" name="TextBox 10">
            <a:extLst>
              <a:ext uri="{FF2B5EF4-FFF2-40B4-BE49-F238E27FC236}">
                <a16:creationId xmlns:a16="http://schemas.microsoft.com/office/drawing/2014/main" id="{E89A1D41-5C2F-86FB-9066-1D12B3AC5FE6}"/>
              </a:ext>
            </a:extLst>
          </p:cNvPr>
          <p:cNvSpPr txBox="1"/>
          <p:nvPr/>
        </p:nvSpPr>
        <p:spPr>
          <a:xfrm>
            <a:off x="227160" y="4420924"/>
            <a:ext cx="11964840" cy="369332"/>
          </a:xfrm>
          <a:prstGeom prst="rect">
            <a:avLst/>
          </a:prstGeom>
          <a:noFill/>
        </p:spPr>
        <p:txBody>
          <a:bodyPr wrap="square" rtlCol="0">
            <a:spAutoFit/>
          </a:bodyPr>
          <a:lstStyle/>
          <a:p>
            <a:r>
              <a:rPr lang="en-US" b="1" dirty="0">
                <a:solidFill>
                  <a:srgbClr val="002E5E"/>
                </a:solidFill>
                <a:latin typeface="Century Gothic" panose="020B0502020202020204" pitchFamily="34" charset="0"/>
              </a:rPr>
              <a:t>What is BOI’s Criteria for project approval?</a:t>
            </a:r>
          </a:p>
        </p:txBody>
      </p:sp>
      <p:grpSp>
        <p:nvGrpSpPr>
          <p:cNvPr id="13" name="Group 12">
            <a:extLst>
              <a:ext uri="{FF2B5EF4-FFF2-40B4-BE49-F238E27FC236}">
                <a16:creationId xmlns:a16="http://schemas.microsoft.com/office/drawing/2014/main" id="{46CFDB93-6C75-B5EF-6305-A50AF5DA43B1}"/>
              </a:ext>
            </a:extLst>
          </p:cNvPr>
          <p:cNvGrpSpPr/>
          <p:nvPr/>
        </p:nvGrpSpPr>
        <p:grpSpPr>
          <a:xfrm>
            <a:off x="-324465" y="4851196"/>
            <a:ext cx="10151294" cy="1873762"/>
            <a:chOff x="-181700" y="2224212"/>
            <a:chExt cx="10128674" cy="1866951"/>
          </a:xfrm>
        </p:grpSpPr>
        <p:sp>
          <p:nvSpPr>
            <p:cNvPr id="14" name="Rectangle 13">
              <a:extLst>
                <a:ext uri="{FF2B5EF4-FFF2-40B4-BE49-F238E27FC236}">
                  <a16:creationId xmlns:a16="http://schemas.microsoft.com/office/drawing/2014/main" id="{024F3BF3-42DD-E7E1-027C-EC333E1163A4}"/>
                </a:ext>
              </a:extLst>
            </p:cNvPr>
            <p:cNvSpPr/>
            <p:nvPr/>
          </p:nvSpPr>
          <p:spPr>
            <a:xfrm>
              <a:off x="8587137" y="3263187"/>
              <a:ext cx="1359837" cy="827976"/>
            </a:xfrm>
            <a:prstGeom prst="rect">
              <a:avLst/>
            </a:prstGeom>
          </p:spPr>
          <p:txBody>
            <a:bodyPr wrap="none">
              <a:spAutoFit/>
            </a:bodyPr>
            <a:lstStyle/>
            <a:p>
              <a:pPr algn="ctr"/>
              <a:r>
                <a:rPr lang="en-US" sz="1200" b="1" dirty="0">
                  <a:solidFill>
                    <a:prstClr val="black"/>
                  </a:solidFill>
                  <a:latin typeface="Century Gothic" panose="020B0502020202020204" pitchFamily="34" charset="0"/>
                  <a:cs typeface="Times New Roman" panose="02020603050405020304" pitchFamily="18" charset="0"/>
                </a:rPr>
                <a:t>ISO certification</a:t>
              </a:r>
              <a:br>
                <a:rPr lang="th-TH" sz="1200" b="1" dirty="0">
                  <a:solidFill>
                    <a:prstClr val="black"/>
                  </a:solidFill>
                  <a:latin typeface="Century Gothic" panose="020B0502020202020204" pitchFamily="34" charset="0"/>
                  <a:cs typeface="Times New Roman" panose="02020603050405020304" pitchFamily="18" charset="0"/>
                </a:rPr>
              </a:br>
              <a:r>
                <a:rPr lang="en-US" sz="1200" b="1" dirty="0">
                  <a:solidFill>
                    <a:prstClr val="black"/>
                  </a:solidFill>
                  <a:latin typeface="Century Gothic" panose="020B0502020202020204" pitchFamily="34" charset="0"/>
                  <a:cs typeface="Times New Roman" panose="02020603050405020304" pitchFamily="18" charset="0"/>
                </a:rPr>
                <a:t>Projects with </a:t>
              </a:r>
              <a:br>
                <a:rPr lang="en-US" sz="1200" b="1" dirty="0">
                  <a:solidFill>
                    <a:prstClr val="black"/>
                  </a:solidFill>
                  <a:latin typeface="Century Gothic" panose="020B0502020202020204" pitchFamily="34" charset="0"/>
                  <a:cs typeface="Times New Roman" panose="02020603050405020304" pitchFamily="18" charset="0"/>
                </a:rPr>
              </a:br>
              <a:r>
                <a:rPr lang="en-US" sz="1200" b="1" dirty="0">
                  <a:solidFill>
                    <a:prstClr val="black"/>
                  </a:solidFill>
                  <a:latin typeface="Century Gothic" panose="020B0502020202020204" pitchFamily="34" charset="0"/>
                  <a:cs typeface="Times New Roman" panose="02020603050405020304" pitchFamily="18" charset="0"/>
                </a:rPr>
                <a:t>≥10M THB </a:t>
              </a:r>
              <a:br>
                <a:rPr lang="en-US" sz="1200" b="1" dirty="0">
                  <a:solidFill>
                    <a:prstClr val="black"/>
                  </a:solidFill>
                  <a:latin typeface="Century Gothic" panose="020B0502020202020204" pitchFamily="34" charset="0"/>
                  <a:cs typeface="Times New Roman" panose="02020603050405020304" pitchFamily="18" charset="0"/>
                </a:rPr>
              </a:br>
              <a:r>
                <a:rPr lang="en-US" sz="1200" b="1" dirty="0">
                  <a:solidFill>
                    <a:prstClr val="black"/>
                  </a:solidFill>
                  <a:latin typeface="Century Gothic" panose="020B0502020202020204" pitchFamily="34" charset="0"/>
                  <a:cs typeface="Times New Roman" panose="02020603050405020304" pitchFamily="18" charset="0"/>
                </a:rPr>
                <a:t>investment</a:t>
              </a:r>
            </a:p>
          </p:txBody>
        </p:sp>
        <p:grpSp>
          <p:nvGrpSpPr>
            <p:cNvPr id="15" name="Group 14">
              <a:extLst>
                <a:ext uri="{FF2B5EF4-FFF2-40B4-BE49-F238E27FC236}">
                  <a16:creationId xmlns:a16="http://schemas.microsoft.com/office/drawing/2014/main" id="{D0ED3376-5B88-4C66-9265-05062FC2FAB8}"/>
                </a:ext>
              </a:extLst>
            </p:cNvPr>
            <p:cNvGrpSpPr/>
            <p:nvPr/>
          </p:nvGrpSpPr>
          <p:grpSpPr>
            <a:xfrm>
              <a:off x="-181700" y="2224212"/>
              <a:ext cx="9808341" cy="1653526"/>
              <a:chOff x="-181700" y="2224212"/>
              <a:chExt cx="9808341" cy="1653526"/>
            </a:xfrm>
          </p:grpSpPr>
          <p:sp>
            <p:nvSpPr>
              <p:cNvPr id="16" name="Rectangle 15">
                <a:extLst>
                  <a:ext uri="{FF2B5EF4-FFF2-40B4-BE49-F238E27FC236}">
                    <a16:creationId xmlns:a16="http://schemas.microsoft.com/office/drawing/2014/main" id="{20F99D3D-A3B1-3AD9-F39C-038930CA3E71}"/>
                  </a:ext>
                </a:extLst>
              </p:cNvPr>
              <p:cNvSpPr/>
              <p:nvPr/>
            </p:nvSpPr>
            <p:spPr>
              <a:xfrm>
                <a:off x="-181700" y="3231407"/>
                <a:ext cx="2582348" cy="646331"/>
              </a:xfrm>
              <a:prstGeom prst="rect">
                <a:avLst/>
              </a:prstGeom>
            </p:spPr>
            <p:txBody>
              <a:bodyPr wrap="square">
                <a:spAutoFit/>
              </a:bodyPr>
              <a:lstStyle/>
              <a:p>
                <a:pPr algn="ctr"/>
                <a:r>
                  <a:rPr lang="en-US" sz="1200" b="1" dirty="0">
                    <a:solidFill>
                      <a:prstClr val="black"/>
                    </a:solidFill>
                    <a:latin typeface="Century Gothic" panose="020B0502020202020204" pitchFamily="34" charset="0"/>
                    <a:cs typeface="Times New Roman" panose="02020603050405020304" pitchFamily="18" charset="0"/>
                  </a:rPr>
                  <a:t>≥</a:t>
                </a:r>
                <a:r>
                  <a:rPr lang="en-US" sz="1200" b="1" dirty="0">
                    <a:solidFill>
                      <a:prstClr val="black"/>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a:solidFill>
                      <a:prstClr val="black"/>
                    </a:solidFill>
                    <a:latin typeface="Century Gothic" panose="020B0502020202020204" pitchFamily="34" charset="0"/>
                  </a:rPr>
                  <a:t>1 million baht</a:t>
                </a:r>
                <a:endParaRPr lang="en-US" sz="1200" dirty="0">
                  <a:solidFill>
                    <a:prstClr val="black"/>
                  </a:solidFill>
                  <a:latin typeface="Century Gothic" panose="020B0502020202020204" pitchFamily="34" charset="0"/>
                </a:endParaRPr>
              </a:p>
              <a:p>
                <a:pPr algn="ctr"/>
                <a:r>
                  <a:rPr lang="en-US" sz="1200" dirty="0">
                    <a:solidFill>
                      <a:prstClr val="black"/>
                    </a:solidFill>
                    <a:latin typeface="Century Gothic" panose="020B0502020202020204" pitchFamily="34" charset="0"/>
                  </a:rPr>
                  <a:t>(excluding cost of land </a:t>
                </a:r>
              </a:p>
              <a:p>
                <a:pPr algn="ctr"/>
                <a:r>
                  <a:rPr lang="en-US" sz="1200" dirty="0">
                    <a:solidFill>
                      <a:prstClr val="black"/>
                    </a:solidFill>
                    <a:latin typeface="Century Gothic" panose="020B0502020202020204" pitchFamily="34" charset="0"/>
                  </a:rPr>
                  <a:t>and working capital) </a:t>
                </a:r>
                <a:endParaRPr lang="th-TH" sz="1200" dirty="0">
                  <a:solidFill>
                    <a:prstClr val="black"/>
                  </a:solidFill>
                  <a:latin typeface="Century Gothic" panose="020B0502020202020204" pitchFamily="34" charset="0"/>
                </a:endParaRPr>
              </a:p>
            </p:txBody>
          </p:sp>
          <p:sp>
            <p:nvSpPr>
              <p:cNvPr id="17" name="Rectangle 16">
                <a:extLst>
                  <a:ext uri="{FF2B5EF4-FFF2-40B4-BE49-F238E27FC236}">
                    <a16:creationId xmlns:a16="http://schemas.microsoft.com/office/drawing/2014/main" id="{4FD7D9C2-B882-D68B-E7EB-1C68EA20A38C}"/>
                  </a:ext>
                </a:extLst>
              </p:cNvPr>
              <p:cNvSpPr/>
              <p:nvPr/>
            </p:nvSpPr>
            <p:spPr>
              <a:xfrm>
                <a:off x="1515231" y="3240587"/>
                <a:ext cx="2363116" cy="436589"/>
              </a:xfrm>
              <a:prstGeom prst="rect">
                <a:avLst/>
              </a:prstGeom>
            </p:spPr>
            <p:txBody>
              <a:bodyPr wrap="square">
                <a:spAutoFit/>
              </a:bodyPr>
              <a:lstStyle/>
              <a:p>
                <a:pPr algn="ctr"/>
                <a:r>
                  <a:rPr lang="en-US" sz="1200" b="1" dirty="0">
                    <a:solidFill>
                      <a:prstClr val="black"/>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debt-to-equity</a:t>
                </a:r>
              </a:p>
              <a:p>
                <a:pPr algn="ctr"/>
                <a:r>
                  <a:rPr lang="en-US" sz="1200" b="1" dirty="0">
                    <a:solidFill>
                      <a:prstClr val="black"/>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a:solidFill>
                      <a:prstClr val="black"/>
                    </a:solidFill>
                    <a:latin typeface="Century Gothic" panose="020B0502020202020204" pitchFamily="34" charset="0"/>
                  </a:rPr>
                  <a:t>3 : 1</a:t>
                </a:r>
                <a:endParaRPr lang="th-TH" sz="1200" dirty="0">
                  <a:solidFill>
                    <a:prstClr val="black"/>
                  </a:solidFill>
                  <a:latin typeface="Century Gothic" panose="020B0502020202020204" pitchFamily="34" charset="0"/>
                </a:endParaRPr>
              </a:p>
            </p:txBody>
          </p:sp>
          <p:pic>
            <p:nvPicPr>
              <p:cNvPr id="18" name="Picture 17">
                <a:extLst>
                  <a:ext uri="{FF2B5EF4-FFF2-40B4-BE49-F238E27FC236}">
                    <a16:creationId xmlns:a16="http://schemas.microsoft.com/office/drawing/2014/main" id="{147B376E-AC4A-3CA7-2716-4D7162C770E3}"/>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1163" r="98837"/>
                        </a14:imgEffect>
                      </a14:imgLayer>
                    </a14:imgProps>
                  </a:ext>
                  <a:ext uri="{28A0092B-C50C-407E-A947-70E740481C1C}">
                    <a14:useLocalDpi xmlns:a14="http://schemas.microsoft.com/office/drawing/2010/main" val="0"/>
                  </a:ext>
                </a:extLst>
              </a:blip>
              <a:srcRect/>
              <a:stretch/>
            </p:blipFill>
            <p:spPr>
              <a:xfrm>
                <a:off x="735102" y="2235971"/>
                <a:ext cx="921672" cy="988736"/>
              </a:xfrm>
              <a:prstGeom prst="rect">
                <a:avLst/>
              </a:prstGeom>
            </p:spPr>
          </p:pic>
          <p:sp>
            <p:nvSpPr>
              <p:cNvPr id="19" name="Rectangle 18">
                <a:extLst>
                  <a:ext uri="{FF2B5EF4-FFF2-40B4-BE49-F238E27FC236}">
                    <a16:creationId xmlns:a16="http://schemas.microsoft.com/office/drawing/2014/main" id="{60C5D173-E80A-C03A-4FA3-769AE89B0821}"/>
                  </a:ext>
                </a:extLst>
              </p:cNvPr>
              <p:cNvSpPr/>
              <p:nvPr/>
            </p:nvSpPr>
            <p:spPr>
              <a:xfrm>
                <a:off x="3608460" y="3233596"/>
                <a:ext cx="1165704" cy="461665"/>
              </a:xfrm>
              <a:prstGeom prst="rect">
                <a:avLst/>
              </a:prstGeom>
            </p:spPr>
            <p:txBody>
              <a:bodyPr wrap="none">
                <a:spAutoFit/>
              </a:bodyPr>
              <a:lstStyle/>
              <a:p>
                <a:pPr algn="ctr"/>
                <a:r>
                  <a:rPr lang="en-US" sz="1200" b="1" dirty="0">
                    <a:solidFill>
                      <a:prstClr val="black"/>
                    </a:solidFill>
                    <a:latin typeface="Century Gothic" panose="020B0502020202020204" pitchFamily="34" charset="0"/>
                  </a:rPr>
                  <a:t>value-added</a:t>
                </a:r>
              </a:p>
              <a:p>
                <a:pPr algn="ctr"/>
                <a:r>
                  <a:rPr lang="en-US" sz="1200" b="1" dirty="0">
                    <a:solidFill>
                      <a:prstClr val="black"/>
                    </a:solidFill>
                    <a:latin typeface="Century Gothic" panose="020B0502020202020204" pitchFamily="34" charset="0"/>
                    <a:ea typeface="MS Mincho" panose="02020609040205080304" pitchFamily="49" charset="-128"/>
                    <a:cs typeface="BrowalliaUPC" panose="020B0604020202020204" pitchFamily="34" charset="-34"/>
                  </a:rPr>
                  <a:t>≥</a:t>
                </a:r>
                <a:r>
                  <a:rPr lang="en-US" sz="1200" b="1" dirty="0">
                    <a:solidFill>
                      <a:prstClr val="black"/>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1200" b="1" dirty="0">
                    <a:solidFill>
                      <a:prstClr val="black"/>
                    </a:solidFill>
                    <a:latin typeface="Century Gothic" panose="020B0502020202020204" pitchFamily="34" charset="0"/>
                  </a:rPr>
                  <a:t>20%  </a:t>
                </a:r>
                <a:endParaRPr lang="th-TH" sz="1200" b="1" dirty="0">
                  <a:solidFill>
                    <a:prstClr val="black"/>
                  </a:solidFill>
                  <a:latin typeface="Century Gothic" panose="020B0502020202020204" pitchFamily="34" charset="0"/>
                </a:endParaRPr>
              </a:p>
            </p:txBody>
          </p:sp>
          <p:pic>
            <p:nvPicPr>
              <p:cNvPr id="20" name="Picture 19">
                <a:extLst>
                  <a:ext uri="{FF2B5EF4-FFF2-40B4-BE49-F238E27FC236}">
                    <a16:creationId xmlns:a16="http://schemas.microsoft.com/office/drawing/2014/main" id="{FAD49377-5721-8799-EC53-B438052D3B4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8889" b="100000" l="1515" r="89394"/>
                        </a14:imgEffect>
                      </a14:imgLayer>
                    </a14:imgProps>
                  </a:ext>
                  <a:ext uri="{28A0092B-C50C-407E-A947-70E740481C1C}">
                    <a14:useLocalDpi xmlns:a14="http://schemas.microsoft.com/office/drawing/2010/main" val="0"/>
                  </a:ext>
                </a:extLst>
              </a:blip>
              <a:srcRect/>
              <a:stretch/>
            </p:blipFill>
            <p:spPr>
              <a:xfrm>
                <a:off x="3677914" y="2235619"/>
                <a:ext cx="1134633" cy="1023251"/>
              </a:xfrm>
              <a:prstGeom prst="rect">
                <a:avLst/>
              </a:prstGeom>
            </p:spPr>
          </p:pic>
          <p:sp>
            <p:nvSpPr>
              <p:cNvPr id="21" name="Rectangle 20">
                <a:extLst>
                  <a:ext uri="{FF2B5EF4-FFF2-40B4-BE49-F238E27FC236}">
                    <a16:creationId xmlns:a16="http://schemas.microsoft.com/office/drawing/2014/main" id="{3C1EB2AE-3FE8-242C-1F64-275501194BF3}"/>
                  </a:ext>
                </a:extLst>
              </p:cNvPr>
              <p:cNvSpPr/>
              <p:nvPr/>
            </p:nvSpPr>
            <p:spPr>
              <a:xfrm>
                <a:off x="6512816" y="3247463"/>
                <a:ext cx="2178802" cy="461665"/>
              </a:xfrm>
              <a:prstGeom prst="rect">
                <a:avLst/>
              </a:prstGeom>
            </p:spPr>
            <p:txBody>
              <a:bodyPr wrap="none">
                <a:spAutoFit/>
              </a:bodyPr>
              <a:lstStyle/>
              <a:p>
                <a:pPr algn="ctr"/>
                <a:r>
                  <a:rPr lang="en-US" sz="1200" b="1" dirty="0">
                    <a:solidFill>
                      <a:prstClr val="black"/>
                    </a:solidFill>
                    <a:latin typeface="Century Gothic" panose="020B0502020202020204" pitchFamily="34" charset="0"/>
                    <a:cs typeface="Times New Roman" panose="02020603050405020304" pitchFamily="18" charset="0"/>
                  </a:rPr>
                  <a:t>New machinery &amp;</a:t>
                </a:r>
                <a:r>
                  <a:rPr lang="th-TH" sz="1200" b="1" dirty="0">
                    <a:solidFill>
                      <a:prstClr val="black"/>
                    </a:solidFill>
                    <a:latin typeface="Century Gothic" panose="020B0502020202020204" pitchFamily="34" charset="0"/>
                    <a:cs typeface="Times New Roman" panose="02020603050405020304" pitchFamily="18" charset="0"/>
                  </a:rPr>
                  <a:t> </a:t>
                </a:r>
                <a:r>
                  <a:rPr lang="en-US" sz="1200" b="1" dirty="0">
                    <a:solidFill>
                      <a:prstClr val="black"/>
                    </a:solidFill>
                    <a:latin typeface="Century Gothic" panose="020B0502020202020204" pitchFamily="34" charset="0"/>
                    <a:cs typeface="Times New Roman" panose="02020603050405020304" pitchFamily="18" charset="0"/>
                  </a:rPr>
                  <a:t>modern </a:t>
                </a:r>
                <a:br>
                  <a:rPr lang="th-TH" sz="1200" b="1" dirty="0">
                    <a:solidFill>
                      <a:prstClr val="black"/>
                    </a:solidFill>
                    <a:latin typeface="Century Gothic" panose="020B0502020202020204" pitchFamily="34" charset="0"/>
                    <a:cs typeface="Times New Roman" panose="02020603050405020304" pitchFamily="18" charset="0"/>
                  </a:rPr>
                </a:br>
                <a:r>
                  <a:rPr lang="en-US" sz="1200" b="1" dirty="0">
                    <a:solidFill>
                      <a:prstClr val="black"/>
                    </a:solidFill>
                    <a:latin typeface="Century Gothic" panose="020B0502020202020204" pitchFamily="34" charset="0"/>
                    <a:cs typeface="Times New Roman" panose="02020603050405020304" pitchFamily="18" charset="0"/>
                  </a:rPr>
                  <a:t>production processes  </a:t>
                </a:r>
                <a:endParaRPr lang="th-TH" sz="1200" dirty="0">
                  <a:solidFill>
                    <a:prstClr val="black"/>
                  </a:solidFill>
                  <a:latin typeface="Century Gothic" panose="020B0502020202020204" pitchFamily="34" charset="0"/>
                </a:endParaRPr>
              </a:p>
            </p:txBody>
          </p:sp>
          <p:pic>
            <p:nvPicPr>
              <p:cNvPr id="22" name="Picture 10" descr="à¸à¸¥à¸à¸²à¸£à¸à¹à¸à¸«à¸²à¸£à¸¹à¸à¸ à¸²à¸à¸ªà¸³à¸«à¸£à¸±à¸ automation robotic icon">
                <a:extLst>
                  <a:ext uri="{FF2B5EF4-FFF2-40B4-BE49-F238E27FC236}">
                    <a16:creationId xmlns:a16="http://schemas.microsoft.com/office/drawing/2014/main" id="{EA229788-683B-AE83-2DF3-AAC56BB8155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7004568" y="2279592"/>
                <a:ext cx="1115023" cy="11061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à¸à¸¥à¸à¸²à¸£à¸à¹à¸à¸«à¸²à¸£à¸¹à¸à¸ à¸²à¸à¸ªà¸³à¸«à¸£à¸±à¸ environmental protection">
                <a:extLst>
                  <a:ext uri="{FF2B5EF4-FFF2-40B4-BE49-F238E27FC236}">
                    <a16:creationId xmlns:a16="http://schemas.microsoft.com/office/drawing/2014/main" id="{A6947276-C2CD-ECD7-08EA-E2A507B2BF5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294498" y="2279592"/>
                <a:ext cx="1134633" cy="112057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B4E9A0B-278B-F4E8-E0DE-265DC8A5725A}"/>
                  </a:ext>
                </a:extLst>
              </p:cNvPr>
              <p:cNvSpPr/>
              <p:nvPr/>
            </p:nvSpPr>
            <p:spPr>
              <a:xfrm>
                <a:off x="4684705" y="3258865"/>
                <a:ext cx="2369954" cy="436589"/>
              </a:xfrm>
              <a:prstGeom prst="rect">
                <a:avLst/>
              </a:prstGeom>
            </p:spPr>
            <p:txBody>
              <a:bodyPr wrap="square">
                <a:spAutoFit/>
              </a:bodyPr>
              <a:lstStyle/>
              <a:p>
                <a:pPr algn="ctr"/>
                <a:r>
                  <a:rPr lang="en-US" sz="1200" b="1" dirty="0">
                    <a:solidFill>
                      <a:prstClr val="black"/>
                    </a:solidFill>
                    <a:latin typeface="Century Gothic" panose="020B0502020202020204" pitchFamily="34" charset="0"/>
                    <a:cs typeface="Times New Roman" panose="02020603050405020304" pitchFamily="18" charset="0"/>
                  </a:rPr>
                  <a:t>environmental </a:t>
                </a:r>
              </a:p>
              <a:p>
                <a:pPr algn="ctr"/>
                <a:r>
                  <a:rPr lang="en-US" sz="1200" b="1" dirty="0">
                    <a:solidFill>
                      <a:prstClr val="black"/>
                    </a:solidFill>
                    <a:latin typeface="Century Gothic" panose="020B0502020202020204" pitchFamily="34" charset="0"/>
                    <a:cs typeface="Times New Roman" panose="02020603050405020304" pitchFamily="18" charset="0"/>
                  </a:rPr>
                  <a:t>protection</a:t>
                </a:r>
              </a:p>
            </p:txBody>
          </p:sp>
          <p:pic>
            <p:nvPicPr>
              <p:cNvPr id="26" name="Picture 14" descr="à¸£à¸¹à¸à¸ à¸²à¸à¸à¸µà¹à¹à¸à¸µà¹à¸¢à¸§à¸à¹à¸­à¸">
                <a:extLst>
                  <a:ext uri="{FF2B5EF4-FFF2-40B4-BE49-F238E27FC236}">
                    <a16:creationId xmlns:a16="http://schemas.microsoft.com/office/drawing/2014/main" id="{4BB3EA44-C00A-E9A2-5C5C-1DF4F167249C}"/>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8691618" y="2295776"/>
                <a:ext cx="935023" cy="9029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12D077C-221F-A225-6B70-77B5FF72865C}"/>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9239" b="96739" l="10000" r="90000"/>
                        </a14:imgEffect>
                      </a14:imgLayer>
                    </a14:imgProps>
                  </a:ext>
                  <a:ext uri="{28A0092B-C50C-407E-A947-70E740481C1C}">
                    <a14:useLocalDpi xmlns:a14="http://schemas.microsoft.com/office/drawing/2010/main" val="0"/>
                  </a:ext>
                </a:extLst>
              </a:blip>
              <a:srcRect/>
              <a:stretch/>
            </p:blipFill>
            <p:spPr>
              <a:xfrm>
                <a:off x="2156088" y="2224212"/>
                <a:ext cx="1018945" cy="1023251"/>
              </a:xfrm>
              <a:prstGeom prst="rect">
                <a:avLst/>
              </a:prstGeom>
            </p:spPr>
          </p:pic>
        </p:grpSp>
      </p:grpSp>
      <p:sp>
        <p:nvSpPr>
          <p:cNvPr id="28" name="Rectangle 27">
            <a:extLst>
              <a:ext uri="{FF2B5EF4-FFF2-40B4-BE49-F238E27FC236}">
                <a16:creationId xmlns:a16="http://schemas.microsoft.com/office/drawing/2014/main" id="{7AB67DD4-3628-7A37-C059-69131A3A9690}"/>
              </a:ext>
            </a:extLst>
          </p:cNvPr>
          <p:cNvSpPr/>
          <p:nvPr/>
        </p:nvSpPr>
        <p:spPr>
          <a:xfrm>
            <a:off x="0" y="0"/>
            <a:ext cx="12192000" cy="6858000"/>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1413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C9D72E-EBD4-A2FE-1611-D64AC47FC99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503374" y="5932828"/>
            <a:ext cx="2826866" cy="638033"/>
          </a:xfrm>
          <a:prstGeom prst="rect">
            <a:avLst/>
          </a:prstGeom>
        </p:spPr>
      </p:pic>
      <p:sp>
        <p:nvSpPr>
          <p:cNvPr id="4" name="Slide Number Placeholder 3">
            <a:extLst>
              <a:ext uri="{FF2B5EF4-FFF2-40B4-BE49-F238E27FC236}">
                <a16:creationId xmlns:a16="http://schemas.microsoft.com/office/drawing/2014/main" id="{F7EF6C85-0423-A81A-3737-9ACC148FED4A}"/>
              </a:ext>
            </a:extLst>
          </p:cNvPr>
          <p:cNvSpPr>
            <a:spLocks noGrp="1"/>
          </p:cNvSpPr>
          <p:nvPr>
            <p:ph type="sldNum" sz="quarter" idx="12"/>
          </p:nvPr>
        </p:nvSpPr>
        <p:spPr/>
        <p:txBody>
          <a:bodyPr/>
          <a:lstStyle/>
          <a:p>
            <a:fld id="{89FBE739-53FC-4C55-8FE7-42C0BABF3E1B}" type="slidenum">
              <a:rPr lang="en-US" smtClean="0"/>
              <a:t>19</a:t>
            </a:fld>
            <a:endParaRPr lang="en-US" dirty="0"/>
          </a:p>
        </p:txBody>
      </p:sp>
      <p:sp>
        <p:nvSpPr>
          <p:cNvPr id="9" name="Title 1">
            <a:extLst>
              <a:ext uri="{FF2B5EF4-FFF2-40B4-BE49-F238E27FC236}">
                <a16:creationId xmlns:a16="http://schemas.microsoft.com/office/drawing/2014/main" id="{2F10C966-E77F-FC76-A20E-A2E844BFF025}"/>
              </a:ext>
            </a:extLst>
          </p:cNvPr>
          <p:cNvSpPr txBox="1">
            <a:spLocks/>
          </p:cNvSpPr>
          <p:nvPr/>
        </p:nvSpPr>
        <p:spPr>
          <a:xfrm>
            <a:off x="209006" y="365125"/>
            <a:ext cx="11144794" cy="8235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3200" b="1" dirty="0">
              <a:latin typeface="+mn-lt"/>
            </a:endParaRPr>
          </a:p>
        </p:txBody>
      </p:sp>
      <p:pic>
        <p:nvPicPr>
          <p:cNvPr id="10" name="Picture 4" descr="Baxter Logo PNG Image | American healthcare, ? logo, Baxter">
            <a:extLst>
              <a:ext uri="{FF2B5EF4-FFF2-40B4-BE49-F238E27FC236}">
                <a16:creationId xmlns:a16="http://schemas.microsoft.com/office/drawing/2014/main" id="{FEBACE20-1935-9131-4135-19589F767FF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6825" y="6041733"/>
            <a:ext cx="2125768" cy="47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MA Group Home - RMA GROUP">
            <a:extLst>
              <a:ext uri="{FF2B5EF4-FFF2-40B4-BE49-F238E27FC236}">
                <a16:creationId xmlns:a16="http://schemas.microsoft.com/office/drawing/2014/main" id="{6F5972A6-1C40-A804-446F-811393BC34A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76075" y="6040876"/>
            <a:ext cx="1640751" cy="441594"/>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A1FC9D2-9241-6ECF-E776-A1D1EEFE068C}"/>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A4449BC3-2817-DCCD-6708-F492796155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AE4215F-44C6-1203-3F5C-080799516FE2}"/>
                </a:ext>
              </a:extLst>
            </p:cNvPr>
            <p:cNvSpPr/>
            <p:nvPr/>
          </p:nvSpPr>
          <p:spPr>
            <a:xfrm>
              <a:off x="11253157" y="6473761"/>
              <a:ext cx="98961" cy="10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FD15120D-31EB-736C-6294-B9FF3C86FDF0}"/>
              </a:ext>
            </a:extLst>
          </p:cNvPr>
          <p:cNvSpPr/>
          <p:nvPr/>
        </p:nvSpPr>
        <p:spPr>
          <a:xfrm>
            <a:off x="575174" y="1188721"/>
            <a:ext cx="11616826" cy="5669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smiling for the camera&#10;&#10;Description automatically generated with medium confidence">
            <a:extLst>
              <a:ext uri="{FF2B5EF4-FFF2-40B4-BE49-F238E27FC236}">
                <a16:creationId xmlns:a16="http://schemas.microsoft.com/office/drawing/2014/main" id="{0CF890C5-BF5E-69A2-9206-579448B9541E}"/>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143" b="99756" l="3250" r="99000">
                        <a14:foregroundMark x1="39600" y1="9143" x2="67950" y2="15238"/>
                        <a14:foregroundMark x1="67950" y1="15238" x2="69100" y2="22389"/>
                        <a14:foregroundMark x1="63050" y1="63267" x2="61600" y2="70987"/>
                        <a14:foregroundMark x1="71848" y1="94189" x2="78250" y2="94067"/>
                        <a14:foregroundMark x1="31200" y1="94961" x2="70145" y2="94221"/>
                        <a14:foregroundMark x1="65800" y1="55100" x2="65800" y2="55100"/>
                        <a14:foregroundMark x1="65600" y1="54653" x2="65600" y2="54653"/>
                        <a14:foregroundMark x1="8700" y1="68915" x2="24200" y2="77082"/>
                        <a14:foregroundMark x1="24200" y1="77082" x2="15350" y2="83096"/>
                        <a14:foregroundMark x1="15350" y1="83096" x2="18850" y2="92848"/>
                        <a14:foregroundMark x1="18850" y1="92848" x2="32350" y2="95246"/>
                        <a14:foregroundMark x1="32350" y1="95246" x2="81700" y2="94067"/>
                        <a14:foregroundMark x1="61050" y1="60301" x2="79750" y2="75173"/>
                        <a14:foregroundMark x1="79750" y1="75173" x2="87250" y2="91629"/>
                        <a14:foregroundMark x1="87250" y1="91629" x2="88300" y2="81552"/>
                        <a14:foregroundMark x1="95950" y1="69525" x2="95150" y2="95855"/>
                        <a14:foregroundMark x1="95150" y1="95855" x2="81500" y2="99106"/>
                        <a14:foregroundMark x1="81500" y1="99106" x2="6300" y2="96831"/>
                        <a14:foregroundMark x1="6300" y1="96831" x2="900" y2="82284"/>
                        <a14:foregroundMark x1="900" y1="82284" x2="3250" y2="69809"/>
                        <a14:foregroundMark x1="3250" y1="69809" x2="4100" y2="69525"/>
                        <a14:foregroundMark x1="3950" y1="99269" x2="95600" y2="97399"/>
                        <a14:foregroundMark x1="95600" y1="97399" x2="99050" y2="73913"/>
                        <a14:foregroundMark x1="99050" y1="73913" x2="97600" y2="69078"/>
                        <a14:foregroundMark x1="4500" y1="99269" x2="31650" y2="99756"/>
                        <a14:foregroundMark x1="31650" y1="99756" x2="95950" y2="98497"/>
                        <a14:foregroundMark x1="70350" y1="91954" x2="69800" y2="95408"/>
                        <a14:foregroundMark x1="68700" y1="96302" x2="71800" y2="96709"/>
                        <a14:foregroundMark x1="37800" y1="57903" x2="33050" y2="60748"/>
                        <a14:foregroundMark x1="61400" y1="10199" x2="61400" y2="10199"/>
                        <a14:foregroundMark x1="61400" y1="10646" x2="61400" y2="10646"/>
                        <a14:foregroundMark x1="61600" y1="10484" x2="61600" y2="10484"/>
                        <a14:backgroundMark x1="27900" y1="39049" x2="27900" y2="39049"/>
                        <a14:backgroundMark x1="30850" y1="44535" x2="35250" y2="50467"/>
                        <a14:backgroundMark x1="27900" y1="39943" x2="29750" y2="43641"/>
                        <a14:backgroundMark x1="30100" y1="32182" x2="30100" y2="32182"/>
                        <a14:backgroundMark x1="67800" y1="43356" x2="70900" y2="44372"/>
                        <a14:backgroundMark x1="67600" y1="42747" x2="67600" y2="42747"/>
                        <a14:backgroundMark x1="71100" y1="41284" x2="71100" y2="41284"/>
                        <a14:backgroundMark x1="71100" y1="40390" x2="71100" y2="40390"/>
                        <a14:backgroundMark x1="71800" y1="37383" x2="71800" y2="37383"/>
                        <a14:backgroundMark x1="70946" y1="95529" x2="70929" y2="9596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46888" y="1133777"/>
            <a:ext cx="1399725" cy="1722362"/>
          </a:xfrm>
          <a:prstGeom prst="rect">
            <a:avLst/>
          </a:prstGeom>
        </p:spPr>
      </p:pic>
      <p:sp>
        <p:nvSpPr>
          <p:cNvPr id="7" name="Rectangle 6">
            <a:extLst>
              <a:ext uri="{FF2B5EF4-FFF2-40B4-BE49-F238E27FC236}">
                <a16:creationId xmlns:a16="http://schemas.microsoft.com/office/drawing/2014/main" id="{0DA3B7CF-EC82-1DD6-0A1E-9097A663FBD0}"/>
              </a:ext>
            </a:extLst>
          </p:cNvPr>
          <p:cNvSpPr/>
          <p:nvPr/>
        </p:nvSpPr>
        <p:spPr>
          <a:xfrm>
            <a:off x="7289436" y="1340877"/>
            <a:ext cx="4130757" cy="195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rPr>
              <a:t>Billy Auer</a:t>
            </a:r>
            <a:endParaRPr lang="en-US" sz="1400" b="1" dirty="0">
              <a:solidFill>
                <a:schemeClr val="tx1"/>
              </a:solidFill>
            </a:endParaRPr>
          </a:p>
          <a:p>
            <a:pPr>
              <a:lnSpc>
                <a:spcPct val="150000"/>
              </a:lnSpc>
            </a:pPr>
            <a:r>
              <a:rPr lang="en-US" sz="1400" dirty="0">
                <a:solidFill>
                  <a:schemeClr val="tx1"/>
                </a:solidFill>
              </a:rPr>
              <a:t>Director, Fulfillment Asia Pacific </a:t>
            </a:r>
          </a:p>
          <a:p>
            <a:pPr>
              <a:lnSpc>
                <a:spcPct val="150000"/>
              </a:lnSpc>
            </a:pPr>
            <a:r>
              <a:rPr lang="en-US" sz="1400" dirty="0">
                <a:solidFill>
                  <a:schemeClr val="tx1"/>
                </a:solidFill>
              </a:rPr>
              <a:t>Baxter Healthcare</a:t>
            </a:r>
          </a:p>
        </p:txBody>
      </p:sp>
      <p:sp>
        <p:nvSpPr>
          <p:cNvPr id="16" name="Rectangle 15">
            <a:extLst>
              <a:ext uri="{FF2B5EF4-FFF2-40B4-BE49-F238E27FC236}">
                <a16:creationId xmlns:a16="http://schemas.microsoft.com/office/drawing/2014/main" id="{58D6E533-67DD-4093-4BB3-3B488CC12799}"/>
              </a:ext>
            </a:extLst>
          </p:cNvPr>
          <p:cNvSpPr/>
          <p:nvPr/>
        </p:nvSpPr>
        <p:spPr>
          <a:xfrm>
            <a:off x="209006" y="69669"/>
            <a:ext cx="11773988" cy="966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5AF991A-A220-B1E2-05C8-60E92A142194}"/>
              </a:ext>
            </a:extLst>
          </p:cNvPr>
          <p:cNvSpPr/>
          <p:nvPr/>
        </p:nvSpPr>
        <p:spPr>
          <a:xfrm>
            <a:off x="7315201" y="3042425"/>
            <a:ext cx="6307933" cy="1335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rPr>
              <a:t>Veeraya Kaewwilai</a:t>
            </a:r>
            <a:endParaRPr lang="en-US" sz="1400" b="1" dirty="0">
              <a:solidFill>
                <a:schemeClr val="tx1"/>
              </a:solidFill>
            </a:endParaRPr>
          </a:p>
          <a:p>
            <a:pPr>
              <a:lnSpc>
                <a:spcPct val="150000"/>
              </a:lnSpc>
            </a:pPr>
            <a:r>
              <a:rPr lang="en-US" sz="1400" dirty="0">
                <a:solidFill>
                  <a:schemeClr val="tx1"/>
                </a:solidFill>
              </a:rPr>
              <a:t>Senior Director, Operations</a:t>
            </a:r>
          </a:p>
          <a:p>
            <a:pPr>
              <a:lnSpc>
                <a:spcPct val="150000"/>
              </a:lnSpc>
            </a:pPr>
            <a:r>
              <a:rPr lang="en-US" sz="1400" dirty="0">
                <a:solidFill>
                  <a:schemeClr val="tx1"/>
                </a:solidFill>
              </a:rPr>
              <a:t>Kenvue Thailand</a:t>
            </a:r>
          </a:p>
        </p:txBody>
      </p:sp>
      <p:pic>
        <p:nvPicPr>
          <p:cNvPr id="6" name="Picture 5">
            <a:extLst>
              <a:ext uri="{FF2B5EF4-FFF2-40B4-BE49-F238E27FC236}">
                <a16:creationId xmlns:a16="http://schemas.microsoft.com/office/drawing/2014/main" id="{788B88A4-D2C5-84D5-4870-E2B394624A04}"/>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6250" b="97750" l="10059" r="97041">
                        <a14:foregroundMark x1="49112" y1="6500" x2="49112" y2="6500"/>
                        <a14:foregroundMark x1="28402" y1="68500" x2="28402" y2="68500"/>
                        <a14:foregroundMark x1="18935" y1="69000" x2="87870" y2="89750"/>
                        <a14:foregroundMark x1="87870" y1="89750" x2="92308" y2="89750"/>
                        <a14:foregroundMark x1="72781" y1="60000" x2="94379" y2="75750"/>
                        <a14:foregroundMark x1="17456" y1="96250" x2="44083" y2="97750"/>
                        <a14:foregroundMark x1="44083" y1="97750" x2="97041" y2="91500"/>
                        <a14:foregroundMark x1="36686" y1="70500" x2="40533" y2="87250"/>
                        <a14:foregroundMark x1="28994" y1="19750" x2="28994" y2="19750"/>
                        <a14:foregroundMark x1="28994" y1="19500" x2="31361" y2="56250"/>
                        <a14:foregroundMark x1="31361" y1="15250" x2="49408" y2="7750"/>
                        <a14:foregroundMark x1="49408" y1="7750" x2="57396" y2="10500"/>
                      </a14:backgroundRemoval>
                    </a14:imgEffect>
                  </a14:imgLayer>
                </a14:imgProps>
              </a:ext>
              <a:ext uri="{28A0092B-C50C-407E-A947-70E740481C1C}">
                <a14:useLocalDpi xmlns:a14="http://schemas.microsoft.com/office/drawing/2010/main" val="0"/>
              </a:ext>
            </a:extLst>
          </a:blip>
          <a:srcRect/>
          <a:stretch/>
        </p:blipFill>
        <p:spPr>
          <a:xfrm>
            <a:off x="5396143" y="2929940"/>
            <a:ext cx="1470315" cy="1745255"/>
          </a:xfrm>
          <a:prstGeom prst="rect">
            <a:avLst/>
          </a:prstGeom>
        </p:spPr>
      </p:pic>
      <p:sp>
        <p:nvSpPr>
          <p:cNvPr id="13" name="Rectangle 12">
            <a:extLst>
              <a:ext uri="{FF2B5EF4-FFF2-40B4-BE49-F238E27FC236}">
                <a16:creationId xmlns:a16="http://schemas.microsoft.com/office/drawing/2014/main" id="{C012CD82-F3FE-C6CD-B1EC-3B6699D6DE2E}"/>
              </a:ext>
            </a:extLst>
          </p:cNvPr>
          <p:cNvSpPr/>
          <p:nvPr/>
        </p:nvSpPr>
        <p:spPr>
          <a:xfrm>
            <a:off x="7372418" y="4918534"/>
            <a:ext cx="6938726" cy="195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rPr>
              <a:t>Seb Robertson</a:t>
            </a:r>
            <a:endParaRPr lang="en-US" sz="1400" b="1" dirty="0">
              <a:solidFill>
                <a:schemeClr val="tx1"/>
              </a:solidFill>
            </a:endParaRPr>
          </a:p>
          <a:p>
            <a:pPr>
              <a:lnSpc>
                <a:spcPct val="150000"/>
              </a:lnSpc>
            </a:pPr>
            <a:r>
              <a:rPr lang="en-US" sz="1400" dirty="0">
                <a:solidFill>
                  <a:schemeClr val="tx1"/>
                </a:solidFill>
              </a:rPr>
              <a:t>General Manager Global Sales </a:t>
            </a:r>
          </a:p>
          <a:p>
            <a:pPr>
              <a:lnSpc>
                <a:spcPct val="150000"/>
              </a:lnSpc>
            </a:pPr>
            <a:r>
              <a:rPr lang="en-US" sz="1400" dirty="0">
                <a:solidFill>
                  <a:schemeClr val="tx1"/>
                </a:solidFill>
              </a:rPr>
              <a:t>RMA Automotive</a:t>
            </a:r>
          </a:p>
        </p:txBody>
      </p:sp>
      <p:pic>
        <p:nvPicPr>
          <p:cNvPr id="18" name="Picture 17" descr="About Us - RMA Special Vehicles">
            <a:extLst>
              <a:ext uri="{FF2B5EF4-FFF2-40B4-BE49-F238E27FC236}">
                <a16:creationId xmlns:a16="http://schemas.microsoft.com/office/drawing/2014/main" id="{02F71E06-7367-7766-DA8B-BC3A95AEE08A}"/>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334924" y="4584071"/>
            <a:ext cx="1783955" cy="21753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F5C3206-658B-DCFB-2F80-FDEA602C9B01}"/>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4539" b="100000" l="3052" r="99282">
                        <a14:foregroundMark x1="12567" y1="67538" x2="84740" y2="93810"/>
                        <a14:foregroundMark x1="80251" y1="65062" x2="6104" y2="76479"/>
                        <a14:foregroundMark x1="9695" y1="67400" x2="22442" y2="63824"/>
                        <a14:foregroundMark x1="22442" y1="63824" x2="65530" y2="66713"/>
                        <a14:foregroundMark x1="65530" y1="66713" x2="84560" y2="85144"/>
                        <a14:foregroundMark x1="84560" y1="85144" x2="56553" y2="96149"/>
                        <a14:foregroundMark x1="56553" y1="96149" x2="21364" y2="96836"/>
                        <a14:foregroundMark x1="21364" y1="96836" x2="10233" y2="85282"/>
                        <a14:foregroundMark x1="10233" y1="85282" x2="39138" y2="68226"/>
                        <a14:foregroundMark x1="39138" y1="68226" x2="73070" y2="65199"/>
                        <a14:foregroundMark x1="73070" y1="65199" x2="89048" y2="69188"/>
                        <a14:foregroundMark x1="89048" y1="69188" x2="97666" y2="85420"/>
                        <a14:foregroundMark x1="97666" y1="85420" x2="95871" y2="96699"/>
                        <a14:foregroundMark x1="95871" y1="96699" x2="94794" y2="97524"/>
                        <a14:foregroundMark x1="39497" y1="55708" x2="66427" y2="59560"/>
                        <a14:foregroundMark x1="33214" y1="37001" x2="38241" y2="47318"/>
                        <a14:foregroundMark x1="38241" y1="47318" x2="39318" y2="47868"/>
                        <a14:foregroundMark x1="36086" y1="44842" x2="36984" y2="49106"/>
                        <a14:foregroundMark x1="34470" y1="42091" x2="36086" y2="44567"/>
                        <a14:foregroundMark x1="35727" y1="10316" x2="47935" y2="6602"/>
                        <a14:foregroundMark x1="47935" y1="6602" x2="58707" y2="9766"/>
                        <a14:foregroundMark x1="54399" y1="56671" x2="63016" y2="53095"/>
                        <a14:foregroundMark x1="58707" y1="46630" x2="57630" y2="59285"/>
                        <a14:foregroundMark x1="57630" y1="59285" x2="63734" y2="81568"/>
                        <a14:foregroundMark x1="63734" y1="81568" x2="84022" y2="79092"/>
                        <a14:foregroundMark x1="84022" y1="79092" x2="99641" y2="67675"/>
                        <a14:foregroundMark x1="99641" y1="67675" x2="94255" y2="68088"/>
                        <a14:foregroundMark x1="62118" y1="47868" x2="62118" y2="47868"/>
                        <a14:foregroundMark x1="64811" y1="50894" x2="64811" y2="50894"/>
                        <a14:foregroundMark x1="66427" y1="83494" x2="67145" y2="83631"/>
                        <a14:foregroundMark x1="69659" y1="83081" x2="69659" y2="83081"/>
                        <a14:foregroundMark x1="33034" y1="11967" x2="29982" y2="22421"/>
                        <a14:foregroundMark x1="29982" y1="22421" x2="30880" y2="33287"/>
                        <a14:foregroundMark x1="30880" y1="33287" x2="41831" y2="51857"/>
                        <a14:foregroundMark x1="31059" y1="15406" x2="31059" y2="15406"/>
                        <a14:foregroundMark x1="4129" y1="85007" x2="15978" y2="97387"/>
                        <a14:foregroundMark x1="15978" y1="97387" x2="42729" y2="99862"/>
                        <a14:foregroundMark x1="81149" y1="98624" x2="52065" y2="99862"/>
                        <a14:foregroundMark x1="3052" y1="89959" x2="3052" y2="98349"/>
                        <a14:foregroundMark x1="47576" y1="4677" x2="47576" y2="4677"/>
                        <a14:foregroundMark x1="49551" y1="4952" x2="49551" y2="4952"/>
                        <a14:foregroundMark x1="52065" y1="5227" x2="52065" y2="5227"/>
                        <a14:foregroundMark x1="53142" y1="5227" x2="53142" y2="5227"/>
                        <a14:foregroundMark x1="55117" y1="5915" x2="55117" y2="5915"/>
                        <a14:foregroundMark x1="56732" y1="6740" x2="56732" y2="6740"/>
                        <a14:foregroundMark x1="36625" y1="8391" x2="36625" y2="8391"/>
                        <a14:foregroundMark x1="39318" y1="6878" x2="47756" y2="4814"/>
                        <a14:foregroundMark x1="33393" y1="11692" x2="31239" y2="14856"/>
                        <a14:foregroundMark x1="29084" y1="25585" x2="30700" y2="33012"/>
                        <a14:foregroundMark x1="30880" y1="36589" x2="36266" y2="48006"/>
                        <a14:foregroundMark x1="30341" y1="33287" x2="31059" y2="36589"/>
                        <a14:foregroundMark x1="29803" y1="29711" x2="29982" y2="31774"/>
                        <a14:foregroundMark x1="85637" y1="97249" x2="85637" y2="97249"/>
                      </a14:backgroundRemoval>
                    </a14:imgEffect>
                  </a14:imgLayer>
                </a14:imgProps>
              </a:ext>
              <a:ext uri="{28A0092B-C50C-407E-A947-70E740481C1C}">
                <a14:useLocalDpi xmlns:a14="http://schemas.microsoft.com/office/drawing/2010/main" val="0"/>
              </a:ext>
            </a:extLst>
          </a:blip>
          <a:srcRect/>
          <a:stretch/>
        </p:blipFill>
        <p:spPr>
          <a:xfrm>
            <a:off x="1121626" y="1204820"/>
            <a:ext cx="3005516" cy="3926807"/>
          </a:xfrm>
          <a:prstGeom prst="rect">
            <a:avLst/>
          </a:prstGeom>
        </p:spPr>
      </p:pic>
      <p:sp>
        <p:nvSpPr>
          <p:cNvPr id="23" name="Rectangle 22">
            <a:extLst>
              <a:ext uri="{FF2B5EF4-FFF2-40B4-BE49-F238E27FC236}">
                <a16:creationId xmlns:a16="http://schemas.microsoft.com/office/drawing/2014/main" id="{DED30393-4EB9-1720-6FFB-813681CFB42D}"/>
              </a:ext>
            </a:extLst>
          </p:cNvPr>
          <p:cNvSpPr/>
          <p:nvPr/>
        </p:nvSpPr>
        <p:spPr>
          <a:xfrm>
            <a:off x="1037107" y="5157390"/>
            <a:ext cx="6307933" cy="1335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rPr>
              <a:t>Frank Timmons</a:t>
            </a:r>
          </a:p>
          <a:p>
            <a:r>
              <a:rPr lang="en-US" sz="2800" b="1" dirty="0">
                <a:solidFill>
                  <a:schemeClr val="tx1"/>
                </a:solidFill>
              </a:rPr>
              <a:t>MODERATOR</a:t>
            </a:r>
            <a:endParaRPr lang="en-US" sz="1400" b="1" dirty="0">
              <a:solidFill>
                <a:schemeClr val="tx1"/>
              </a:solidFill>
            </a:endParaRPr>
          </a:p>
          <a:p>
            <a:pPr>
              <a:lnSpc>
                <a:spcPct val="150000"/>
              </a:lnSpc>
            </a:pPr>
            <a:r>
              <a:rPr lang="en-US" sz="1400" dirty="0">
                <a:solidFill>
                  <a:schemeClr val="tx1"/>
                </a:solidFill>
              </a:rPr>
              <a:t>Senior Manager</a:t>
            </a:r>
          </a:p>
          <a:p>
            <a:pPr>
              <a:lnSpc>
                <a:spcPct val="150000"/>
              </a:lnSpc>
            </a:pPr>
            <a:r>
              <a:rPr lang="en-US" sz="1400" dirty="0">
                <a:solidFill>
                  <a:schemeClr val="tx1"/>
                </a:solidFill>
              </a:rPr>
              <a:t>Tractus Asia</a:t>
            </a:r>
          </a:p>
        </p:txBody>
      </p:sp>
      <p:sp>
        <p:nvSpPr>
          <p:cNvPr id="24" name="Title 1">
            <a:extLst>
              <a:ext uri="{FF2B5EF4-FFF2-40B4-BE49-F238E27FC236}">
                <a16:creationId xmlns:a16="http://schemas.microsoft.com/office/drawing/2014/main" id="{AB02E91B-C6C2-292A-E6A3-DACFDF33BF87}"/>
              </a:ext>
            </a:extLst>
          </p:cNvPr>
          <p:cNvSpPr txBox="1">
            <a:spLocks/>
          </p:cNvSpPr>
          <p:nvPr/>
        </p:nvSpPr>
        <p:spPr>
          <a:xfrm>
            <a:off x="209006" y="287139"/>
            <a:ext cx="11144794" cy="90158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latin typeface="+mn-lt"/>
              </a:rPr>
              <a:t>ROUND TABLE DISCUSSION &amp; CASE STUDIES: </a:t>
            </a:r>
          </a:p>
          <a:p>
            <a:pPr algn="r"/>
            <a:r>
              <a:rPr lang="en-US" sz="3200" b="1" dirty="0">
                <a:latin typeface="+mn-lt"/>
              </a:rPr>
              <a:t>SUPPLY CHAIN IN THAILAND’S EASTERN ECONOMIC CORRIDOR (EEC) </a:t>
            </a:r>
          </a:p>
        </p:txBody>
      </p:sp>
      <p:pic>
        <p:nvPicPr>
          <p:cNvPr id="25" name="Picture 4" descr="Baxter Logo PNG Image | American healthcare, ? logo, Baxter">
            <a:extLst>
              <a:ext uri="{FF2B5EF4-FFF2-40B4-BE49-F238E27FC236}">
                <a16:creationId xmlns:a16="http://schemas.microsoft.com/office/drawing/2014/main" id="{7BEBB8F5-37D9-6DF0-F868-B8B90F8B5669}"/>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7324817" y="2507458"/>
            <a:ext cx="1530615" cy="3402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CC7D9AF-96E5-0919-EB44-49CFF84E2669}"/>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7161911" y="4270608"/>
            <a:ext cx="1947095" cy="422197"/>
          </a:xfrm>
          <a:prstGeom prst="rect">
            <a:avLst/>
          </a:prstGeom>
        </p:spPr>
      </p:pic>
      <p:pic>
        <p:nvPicPr>
          <p:cNvPr id="27" name="Picture 2" descr="RMA Group Home - RMA GROUP">
            <a:extLst>
              <a:ext uri="{FF2B5EF4-FFF2-40B4-BE49-F238E27FC236}">
                <a16:creationId xmlns:a16="http://schemas.microsoft.com/office/drawing/2014/main" id="{09826316-E139-D21E-8DB3-B8660F876C3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40401" y="6165157"/>
            <a:ext cx="1375308" cy="370152"/>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D4EB990B-FC93-1BA5-C5B5-65C7313651F2}"/>
              </a:ext>
            </a:extLst>
          </p:cNvPr>
          <p:cNvCxnSpPr>
            <a:cxnSpLocks/>
          </p:cNvCxnSpPr>
          <p:nvPr/>
        </p:nvCxnSpPr>
        <p:spPr>
          <a:xfrm>
            <a:off x="5446888" y="2929940"/>
            <a:ext cx="67451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6584E5-A932-08CB-78B4-DE19A9AC4F4A}"/>
              </a:ext>
            </a:extLst>
          </p:cNvPr>
          <p:cNvCxnSpPr>
            <a:cxnSpLocks/>
          </p:cNvCxnSpPr>
          <p:nvPr/>
        </p:nvCxnSpPr>
        <p:spPr>
          <a:xfrm>
            <a:off x="5446888" y="4730165"/>
            <a:ext cx="67451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Tractus Asia — Princeton in Asia">
            <a:extLst>
              <a:ext uri="{FF2B5EF4-FFF2-40B4-BE49-F238E27FC236}">
                <a16:creationId xmlns:a16="http://schemas.microsoft.com/office/drawing/2014/main" id="{8A94995C-CC13-6FE3-53C5-C018D2D677E8}"/>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t="43111" b="33155"/>
          <a:stretch/>
        </p:blipFill>
        <p:spPr bwMode="auto">
          <a:xfrm>
            <a:off x="2302364" y="6261673"/>
            <a:ext cx="2133600" cy="5063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1A9121F-C2A6-6D8C-74C8-E156BCCC61AE}"/>
              </a:ext>
            </a:extLst>
          </p:cNvPr>
          <p:cNvSpPr/>
          <p:nvPr/>
        </p:nvSpPr>
        <p:spPr>
          <a:xfrm>
            <a:off x="1150068" y="1340877"/>
            <a:ext cx="2977074" cy="3816511"/>
          </a:xfrm>
          <a:prstGeom prst="rect">
            <a:avLst/>
          </a:prstGeom>
          <a:solidFill>
            <a:srgbClr val="F2F2F2">
              <a:alpha val="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D839F02-001E-7658-4C14-3DD127359C69}"/>
              </a:ext>
            </a:extLst>
          </p:cNvPr>
          <p:cNvSpPr/>
          <p:nvPr/>
        </p:nvSpPr>
        <p:spPr>
          <a:xfrm>
            <a:off x="5446888" y="1241108"/>
            <a:ext cx="1399725" cy="1615031"/>
          </a:xfrm>
          <a:prstGeom prst="rect">
            <a:avLst/>
          </a:prstGeom>
          <a:solidFill>
            <a:srgbClr val="F2F2F2">
              <a:alpha val="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C001FEC-6A75-A1D6-E1F4-72F970C28832}"/>
              </a:ext>
            </a:extLst>
          </p:cNvPr>
          <p:cNvSpPr/>
          <p:nvPr/>
        </p:nvSpPr>
        <p:spPr>
          <a:xfrm>
            <a:off x="5466733" y="3046160"/>
            <a:ext cx="1399725" cy="1615031"/>
          </a:xfrm>
          <a:prstGeom prst="rect">
            <a:avLst/>
          </a:prstGeom>
          <a:solidFill>
            <a:srgbClr val="F2F2F2">
              <a:alpha val="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8115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C9D72E-EBD4-A2FE-1611-D64AC47FC99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503374" y="5932828"/>
            <a:ext cx="2826866" cy="638033"/>
          </a:xfrm>
          <a:prstGeom prst="rect">
            <a:avLst/>
          </a:prstGeom>
        </p:spPr>
      </p:pic>
      <p:sp>
        <p:nvSpPr>
          <p:cNvPr id="4" name="Slide Number Placeholder 3">
            <a:extLst>
              <a:ext uri="{FF2B5EF4-FFF2-40B4-BE49-F238E27FC236}">
                <a16:creationId xmlns:a16="http://schemas.microsoft.com/office/drawing/2014/main" id="{F7EF6C85-0423-A81A-3737-9ACC148FED4A}"/>
              </a:ext>
            </a:extLst>
          </p:cNvPr>
          <p:cNvSpPr>
            <a:spLocks noGrp="1"/>
          </p:cNvSpPr>
          <p:nvPr>
            <p:ph type="sldNum" sz="quarter" idx="12"/>
          </p:nvPr>
        </p:nvSpPr>
        <p:spPr/>
        <p:txBody>
          <a:bodyPr/>
          <a:lstStyle/>
          <a:p>
            <a:fld id="{89FBE739-53FC-4C55-8FE7-42C0BABF3E1B}" type="slidenum">
              <a:rPr lang="en-US" smtClean="0"/>
              <a:t>2</a:t>
            </a:fld>
            <a:endParaRPr lang="en-US" dirty="0"/>
          </a:p>
        </p:txBody>
      </p:sp>
      <p:pic>
        <p:nvPicPr>
          <p:cNvPr id="6" name="Picture 5">
            <a:extLst>
              <a:ext uri="{FF2B5EF4-FFF2-40B4-BE49-F238E27FC236}">
                <a16:creationId xmlns:a16="http://schemas.microsoft.com/office/drawing/2014/main" id="{B15852AF-8030-CAFB-EA5E-C1B5277FD3A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150069" y="1659117"/>
            <a:ext cx="2300142" cy="3105192"/>
          </a:xfrm>
          <a:prstGeom prst="rect">
            <a:avLst/>
          </a:prstGeom>
        </p:spPr>
      </p:pic>
      <p:sp>
        <p:nvSpPr>
          <p:cNvPr id="7" name="Rectangle 6">
            <a:extLst>
              <a:ext uri="{FF2B5EF4-FFF2-40B4-BE49-F238E27FC236}">
                <a16:creationId xmlns:a16="http://schemas.microsoft.com/office/drawing/2014/main" id="{0DA3B7CF-EC82-1DD6-0A1E-9097A663FBD0}"/>
              </a:ext>
            </a:extLst>
          </p:cNvPr>
          <p:cNvSpPr/>
          <p:nvPr/>
        </p:nvSpPr>
        <p:spPr>
          <a:xfrm>
            <a:off x="4360100" y="1989475"/>
            <a:ext cx="6938726" cy="195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dirty="0">
                <a:solidFill>
                  <a:schemeClr val="tx1"/>
                </a:solidFill>
              </a:rPr>
              <a:t>Catherine Spillman</a:t>
            </a:r>
          </a:p>
          <a:p>
            <a:pPr>
              <a:lnSpc>
                <a:spcPct val="150000"/>
              </a:lnSpc>
            </a:pPr>
            <a:endParaRPr lang="en-US" sz="2000" b="1" dirty="0">
              <a:solidFill>
                <a:schemeClr val="tx1"/>
              </a:solidFill>
            </a:endParaRPr>
          </a:p>
          <a:p>
            <a:pPr>
              <a:lnSpc>
                <a:spcPct val="150000"/>
              </a:lnSpc>
            </a:pPr>
            <a:r>
              <a:rPr lang="en-US" sz="2000" dirty="0">
                <a:solidFill>
                  <a:schemeClr val="tx1"/>
                </a:solidFill>
              </a:rPr>
              <a:t>Senior Commercial Officer</a:t>
            </a:r>
          </a:p>
          <a:p>
            <a:pPr>
              <a:lnSpc>
                <a:spcPct val="150000"/>
              </a:lnSpc>
            </a:pPr>
            <a:r>
              <a:rPr lang="en-US" sz="2000" dirty="0">
                <a:solidFill>
                  <a:schemeClr val="tx1"/>
                </a:solidFill>
              </a:rPr>
              <a:t>US Embassy Bangkok Office of Foreign Commercial Services</a:t>
            </a:r>
          </a:p>
        </p:txBody>
      </p:sp>
      <p:sp>
        <p:nvSpPr>
          <p:cNvPr id="9" name="Title 1">
            <a:extLst>
              <a:ext uri="{FF2B5EF4-FFF2-40B4-BE49-F238E27FC236}">
                <a16:creationId xmlns:a16="http://schemas.microsoft.com/office/drawing/2014/main" id="{2F10C966-E77F-FC76-A20E-A2E844BFF025}"/>
              </a:ext>
            </a:extLst>
          </p:cNvPr>
          <p:cNvSpPr txBox="1">
            <a:spLocks/>
          </p:cNvSpPr>
          <p:nvPr/>
        </p:nvSpPr>
        <p:spPr>
          <a:xfrm>
            <a:off x="209006" y="287139"/>
            <a:ext cx="11144794" cy="901581"/>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latin typeface="+mn-lt"/>
              </a:rPr>
              <a:t>OPENING REMARKS: </a:t>
            </a:r>
          </a:p>
          <a:p>
            <a:pPr algn="r"/>
            <a:r>
              <a:rPr lang="en-US" sz="3200" b="1" dirty="0">
                <a:latin typeface="+mn-lt"/>
              </a:rPr>
              <a:t>THAILAND’S MAJOR NON-NATO ALLY STATUS</a:t>
            </a:r>
          </a:p>
        </p:txBody>
      </p:sp>
      <p:pic>
        <p:nvPicPr>
          <p:cNvPr id="10" name="Picture 4" descr="Baxter Logo PNG Image | American healthcare, ? logo, Baxter">
            <a:extLst>
              <a:ext uri="{FF2B5EF4-FFF2-40B4-BE49-F238E27FC236}">
                <a16:creationId xmlns:a16="http://schemas.microsoft.com/office/drawing/2014/main" id="{FEBACE20-1935-9131-4135-19589F767FF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36825" y="6041733"/>
            <a:ext cx="2125768" cy="47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MA Group Home - RMA GROUP">
            <a:extLst>
              <a:ext uri="{FF2B5EF4-FFF2-40B4-BE49-F238E27FC236}">
                <a16:creationId xmlns:a16="http://schemas.microsoft.com/office/drawing/2014/main" id="{6F5972A6-1C40-A804-446F-811393BC34A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76075" y="6040876"/>
            <a:ext cx="1640751" cy="441594"/>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291A581-A110-B3AC-0435-A656EC3BD64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299140" y="4053929"/>
            <a:ext cx="2493604" cy="1126950"/>
          </a:xfrm>
          <a:prstGeom prst="rect">
            <a:avLst/>
          </a:prstGeom>
        </p:spPr>
      </p:pic>
      <p:sp>
        <p:nvSpPr>
          <p:cNvPr id="2" name="Rectangle 1">
            <a:extLst>
              <a:ext uri="{FF2B5EF4-FFF2-40B4-BE49-F238E27FC236}">
                <a16:creationId xmlns:a16="http://schemas.microsoft.com/office/drawing/2014/main" id="{F8EA85A9-0D1A-4E0D-7CEA-2A2B4430CED2}"/>
              </a:ext>
            </a:extLst>
          </p:cNvPr>
          <p:cNvSpPr/>
          <p:nvPr/>
        </p:nvSpPr>
        <p:spPr>
          <a:xfrm>
            <a:off x="1150069" y="1659117"/>
            <a:ext cx="2300142" cy="3105192"/>
          </a:xfrm>
          <a:prstGeom prst="rect">
            <a:avLst/>
          </a:prstGeom>
          <a:solidFill>
            <a:srgbClr val="F2F2F2">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6808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C9D72E-EBD4-A2FE-1611-D64AC47FC99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503374" y="5932828"/>
            <a:ext cx="2826866" cy="638033"/>
          </a:xfrm>
          <a:prstGeom prst="rect">
            <a:avLst/>
          </a:prstGeom>
        </p:spPr>
      </p:pic>
      <p:sp>
        <p:nvSpPr>
          <p:cNvPr id="4" name="Slide Number Placeholder 3">
            <a:extLst>
              <a:ext uri="{FF2B5EF4-FFF2-40B4-BE49-F238E27FC236}">
                <a16:creationId xmlns:a16="http://schemas.microsoft.com/office/drawing/2014/main" id="{F7EF6C85-0423-A81A-3737-9ACC148FED4A}"/>
              </a:ext>
            </a:extLst>
          </p:cNvPr>
          <p:cNvSpPr>
            <a:spLocks noGrp="1"/>
          </p:cNvSpPr>
          <p:nvPr>
            <p:ph type="sldNum" sz="quarter" idx="12"/>
          </p:nvPr>
        </p:nvSpPr>
        <p:spPr/>
        <p:txBody>
          <a:bodyPr/>
          <a:lstStyle/>
          <a:p>
            <a:fld id="{89FBE739-53FC-4C55-8FE7-42C0BABF3E1B}" type="slidenum">
              <a:rPr lang="en-US" smtClean="0"/>
              <a:t>20</a:t>
            </a:fld>
            <a:endParaRPr lang="en-US" dirty="0"/>
          </a:p>
        </p:txBody>
      </p:sp>
      <p:sp>
        <p:nvSpPr>
          <p:cNvPr id="9" name="Title 1">
            <a:extLst>
              <a:ext uri="{FF2B5EF4-FFF2-40B4-BE49-F238E27FC236}">
                <a16:creationId xmlns:a16="http://schemas.microsoft.com/office/drawing/2014/main" id="{2F10C966-E77F-FC76-A20E-A2E844BFF025}"/>
              </a:ext>
            </a:extLst>
          </p:cNvPr>
          <p:cNvSpPr txBox="1">
            <a:spLocks/>
          </p:cNvSpPr>
          <p:nvPr/>
        </p:nvSpPr>
        <p:spPr>
          <a:xfrm>
            <a:off x="209006" y="365125"/>
            <a:ext cx="11144794" cy="8235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3200" b="1" dirty="0">
              <a:latin typeface="+mn-lt"/>
            </a:endParaRPr>
          </a:p>
        </p:txBody>
      </p:sp>
      <p:pic>
        <p:nvPicPr>
          <p:cNvPr id="10" name="Picture 4" descr="Baxter Logo PNG Image | American healthcare, ? logo, Baxter">
            <a:extLst>
              <a:ext uri="{FF2B5EF4-FFF2-40B4-BE49-F238E27FC236}">
                <a16:creationId xmlns:a16="http://schemas.microsoft.com/office/drawing/2014/main" id="{FEBACE20-1935-9131-4135-19589F767FF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6825" y="6041733"/>
            <a:ext cx="2125768" cy="47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MA Group Home - RMA GROUP">
            <a:extLst>
              <a:ext uri="{FF2B5EF4-FFF2-40B4-BE49-F238E27FC236}">
                <a16:creationId xmlns:a16="http://schemas.microsoft.com/office/drawing/2014/main" id="{6F5972A6-1C40-A804-446F-811393BC34A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76075" y="6040876"/>
            <a:ext cx="1640751" cy="441594"/>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A1FC9D2-9241-6ECF-E776-A1D1EEFE068C}"/>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A4449BC3-2817-DCCD-6708-F492796155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AE4215F-44C6-1203-3F5C-080799516FE2}"/>
                </a:ext>
              </a:extLst>
            </p:cNvPr>
            <p:cNvSpPr/>
            <p:nvPr/>
          </p:nvSpPr>
          <p:spPr>
            <a:xfrm>
              <a:off x="11253157" y="6473761"/>
              <a:ext cx="98961" cy="10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FD15120D-31EB-736C-6294-B9FF3C86FDF0}"/>
              </a:ext>
            </a:extLst>
          </p:cNvPr>
          <p:cNvSpPr/>
          <p:nvPr/>
        </p:nvSpPr>
        <p:spPr>
          <a:xfrm>
            <a:off x="792480" y="1323703"/>
            <a:ext cx="10702834" cy="41626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smiling for the camera&#10;&#10;Description automatically generated with medium confidence">
            <a:extLst>
              <a:ext uri="{FF2B5EF4-FFF2-40B4-BE49-F238E27FC236}">
                <a16:creationId xmlns:a16="http://schemas.microsoft.com/office/drawing/2014/main" id="{0CF890C5-BF5E-69A2-9206-579448B9541E}"/>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143" b="99756" l="3250" r="99000">
                        <a14:foregroundMark x1="39600" y1="9143" x2="67950" y2="15238"/>
                        <a14:foregroundMark x1="67950" y1="15238" x2="69100" y2="22389"/>
                        <a14:foregroundMark x1="63050" y1="63267" x2="61600" y2="70987"/>
                        <a14:foregroundMark x1="71848" y1="94189" x2="78250" y2="94067"/>
                        <a14:foregroundMark x1="31200" y1="94961" x2="70145" y2="94221"/>
                        <a14:foregroundMark x1="65800" y1="55100" x2="65800" y2="55100"/>
                        <a14:foregroundMark x1="65600" y1="54653" x2="65600" y2="54653"/>
                        <a14:foregroundMark x1="8700" y1="68915" x2="24200" y2="77082"/>
                        <a14:foregroundMark x1="24200" y1="77082" x2="15350" y2="83096"/>
                        <a14:foregroundMark x1="15350" y1="83096" x2="18850" y2="92848"/>
                        <a14:foregroundMark x1="18850" y1="92848" x2="32350" y2="95246"/>
                        <a14:foregroundMark x1="32350" y1="95246" x2="81700" y2="94067"/>
                        <a14:foregroundMark x1="61050" y1="60301" x2="79750" y2="75173"/>
                        <a14:foregroundMark x1="79750" y1="75173" x2="87250" y2="91629"/>
                        <a14:foregroundMark x1="87250" y1="91629" x2="88300" y2="81552"/>
                        <a14:foregroundMark x1="95950" y1="69525" x2="95150" y2="95855"/>
                        <a14:foregroundMark x1="95150" y1="95855" x2="81500" y2="99106"/>
                        <a14:foregroundMark x1="81500" y1="99106" x2="6300" y2="96831"/>
                        <a14:foregroundMark x1="6300" y1="96831" x2="900" y2="82284"/>
                        <a14:foregroundMark x1="900" y1="82284" x2="3250" y2="69809"/>
                        <a14:foregroundMark x1="3250" y1="69809" x2="4100" y2="69525"/>
                        <a14:foregroundMark x1="3950" y1="99269" x2="95600" y2="97399"/>
                        <a14:foregroundMark x1="95600" y1="97399" x2="99050" y2="73913"/>
                        <a14:foregroundMark x1="99050" y1="73913" x2="97600" y2="69078"/>
                        <a14:foregroundMark x1="4500" y1="99269" x2="31650" y2="99756"/>
                        <a14:foregroundMark x1="31650" y1="99756" x2="95950" y2="98497"/>
                        <a14:foregroundMark x1="70350" y1="91954" x2="69800" y2="95408"/>
                        <a14:foregroundMark x1="68700" y1="96302" x2="71800" y2="96709"/>
                        <a14:foregroundMark x1="37800" y1="57903" x2="33050" y2="60748"/>
                        <a14:foregroundMark x1="61400" y1="10199" x2="61400" y2="10199"/>
                        <a14:foregroundMark x1="61400" y1="10646" x2="61400" y2="10646"/>
                        <a14:foregroundMark x1="61600" y1="10484" x2="61600" y2="10484"/>
                        <a14:backgroundMark x1="27900" y1="39049" x2="27900" y2="39049"/>
                        <a14:backgroundMark x1="30850" y1="44535" x2="35250" y2="50467"/>
                        <a14:backgroundMark x1="27900" y1="39943" x2="29750" y2="43641"/>
                        <a14:backgroundMark x1="30100" y1="32182" x2="30100" y2="32182"/>
                        <a14:backgroundMark x1="67800" y1="43356" x2="70900" y2="44372"/>
                        <a14:backgroundMark x1="67600" y1="42747" x2="67600" y2="42747"/>
                        <a14:backgroundMark x1="71100" y1="41284" x2="71100" y2="41284"/>
                        <a14:backgroundMark x1="71100" y1="40390" x2="71100" y2="40390"/>
                        <a14:backgroundMark x1="71800" y1="37383" x2="71800" y2="37383"/>
                        <a14:backgroundMark x1="70946" y1="95529" x2="70929" y2="9596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5399" y="1329095"/>
            <a:ext cx="3300479" cy="4061240"/>
          </a:xfrm>
          <a:prstGeom prst="rect">
            <a:avLst/>
          </a:prstGeom>
        </p:spPr>
      </p:pic>
      <p:sp>
        <p:nvSpPr>
          <p:cNvPr id="7" name="Rectangle 6">
            <a:extLst>
              <a:ext uri="{FF2B5EF4-FFF2-40B4-BE49-F238E27FC236}">
                <a16:creationId xmlns:a16="http://schemas.microsoft.com/office/drawing/2014/main" id="{0DA3B7CF-EC82-1DD6-0A1E-9097A663FBD0}"/>
              </a:ext>
            </a:extLst>
          </p:cNvPr>
          <p:cNvSpPr/>
          <p:nvPr/>
        </p:nvSpPr>
        <p:spPr>
          <a:xfrm>
            <a:off x="4360100" y="1989475"/>
            <a:ext cx="6938726" cy="195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dirty="0">
                <a:solidFill>
                  <a:schemeClr val="tx1"/>
                </a:solidFill>
              </a:rPr>
              <a:t>Billy Auer</a:t>
            </a:r>
          </a:p>
          <a:p>
            <a:pPr>
              <a:lnSpc>
                <a:spcPct val="150000"/>
              </a:lnSpc>
            </a:pPr>
            <a:endParaRPr lang="en-US" sz="2000" b="1" dirty="0">
              <a:solidFill>
                <a:schemeClr val="tx1"/>
              </a:solidFill>
            </a:endParaRPr>
          </a:p>
          <a:p>
            <a:pPr>
              <a:lnSpc>
                <a:spcPct val="150000"/>
              </a:lnSpc>
            </a:pPr>
            <a:r>
              <a:rPr lang="en-US" sz="2000" dirty="0">
                <a:solidFill>
                  <a:schemeClr val="tx1"/>
                </a:solidFill>
              </a:rPr>
              <a:t>Director, Fulfillment Asia Pacific </a:t>
            </a:r>
          </a:p>
          <a:p>
            <a:pPr>
              <a:lnSpc>
                <a:spcPct val="150000"/>
              </a:lnSpc>
            </a:pPr>
            <a:r>
              <a:rPr lang="en-US" sz="2000" dirty="0">
                <a:solidFill>
                  <a:schemeClr val="tx1"/>
                </a:solidFill>
              </a:rPr>
              <a:t>Baxter Healthcare</a:t>
            </a:r>
          </a:p>
        </p:txBody>
      </p:sp>
      <p:sp>
        <p:nvSpPr>
          <p:cNvPr id="16" name="Rectangle 15">
            <a:extLst>
              <a:ext uri="{FF2B5EF4-FFF2-40B4-BE49-F238E27FC236}">
                <a16:creationId xmlns:a16="http://schemas.microsoft.com/office/drawing/2014/main" id="{58D6E533-67DD-4093-4BB3-3B488CC12799}"/>
              </a:ext>
            </a:extLst>
          </p:cNvPr>
          <p:cNvSpPr/>
          <p:nvPr/>
        </p:nvSpPr>
        <p:spPr>
          <a:xfrm>
            <a:off x="209006" y="69669"/>
            <a:ext cx="11773988" cy="966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descr="Baxter Logo PNG Image | American healthcare, ? logo, Baxter">
            <a:extLst>
              <a:ext uri="{FF2B5EF4-FFF2-40B4-BE49-F238E27FC236}">
                <a16:creationId xmlns:a16="http://schemas.microsoft.com/office/drawing/2014/main" id="{6FB525CD-6194-001C-21A4-4B1EB5F9A2CE}"/>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117477" y="93235"/>
            <a:ext cx="3970020" cy="8823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C7FEC4-111A-5566-1DD0-F72BE4739627}"/>
              </a:ext>
            </a:extLst>
          </p:cNvPr>
          <p:cNvSpPr/>
          <p:nvPr/>
        </p:nvSpPr>
        <p:spPr>
          <a:xfrm>
            <a:off x="835399" y="1576252"/>
            <a:ext cx="3300479" cy="3814084"/>
          </a:xfrm>
          <a:prstGeom prst="rect">
            <a:avLst/>
          </a:prstGeom>
          <a:solidFill>
            <a:srgbClr val="F2F2F2">
              <a:alpha val="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6424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799F44-2B8D-8BB0-F3FB-776EF1CD956A}"/>
              </a:ext>
            </a:extLst>
          </p:cNvPr>
          <p:cNvSpPr>
            <a:spLocks noGrp="1"/>
          </p:cNvSpPr>
          <p:nvPr>
            <p:ph type="title"/>
          </p:nvPr>
        </p:nvSpPr>
        <p:spPr>
          <a:xfrm>
            <a:off x="265806" y="162000"/>
            <a:ext cx="11216948" cy="891954"/>
          </a:xfrm>
        </p:spPr>
        <p:txBody>
          <a:bodyPr>
            <a:normAutofit fontScale="90000"/>
          </a:bodyPr>
          <a:lstStyle/>
          <a:p>
            <a:pPr>
              <a:lnSpc>
                <a:spcPct val="150000"/>
              </a:lnSpc>
            </a:pPr>
            <a:r>
              <a:rPr lang="en-US" b="1" dirty="0">
                <a:latin typeface="+mn-lt"/>
              </a:rPr>
              <a:t>BAXTER THAILAND</a:t>
            </a:r>
          </a:p>
        </p:txBody>
      </p:sp>
      <p:sp>
        <p:nvSpPr>
          <p:cNvPr id="2" name="Slide Number Placeholder 1">
            <a:extLst>
              <a:ext uri="{FF2B5EF4-FFF2-40B4-BE49-F238E27FC236}">
                <a16:creationId xmlns:a16="http://schemas.microsoft.com/office/drawing/2014/main" id="{CBFCDB80-4ACB-9AC1-B45C-1A658E2B3FEB}"/>
              </a:ext>
            </a:extLst>
          </p:cNvPr>
          <p:cNvSpPr>
            <a:spLocks noGrp="1"/>
          </p:cNvSpPr>
          <p:nvPr>
            <p:ph type="sldNum" sz="quarter" idx="12"/>
          </p:nvPr>
        </p:nvSpPr>
        <p:spPr/>
        <p:txBody>
          <a:bodyPr/>
          <a:lstStyle/>
          <a:p>
            <a:fld id="{38371DDA-0A41-40E9-B339-42602FE84365}" type="slidenum">
              <a:rPr lang="en-US" smtClean="0"/>
              <a:t>21</a:t>
            </a:fld>
            <a:endParaRPr lang="en-US" dirty="0"/>
          </a:p>
        </p:txBody>
      </p:sp>
      <p:sp>
        <p:nvSpPr>
          <p:cNvPr id="3" name="Footer Placeholder 2">
            <a:extLst>
              <a:ext uri="{FF2B5EF4-FFF2-40B4-BE49-F238E27FC236}">
                <a16:creationId xmlns:a16="http://schemas.microsoft.com/office/drawing/2014/main" id="{09BA0D71-F1F6-8E3C-AD12-D5805CE6D85D}"/>
              </a:ext>
            </a:extLst>
          </p:cNvPr>
          <p:cNvSpPr>
            <a:spLocks noGrp="1"/>
          </p:cNvSpPr>
          <p:nvPr>
            <p:ph type="ftr" sz="quarter" idx="11"/>
          </p:nvPr>
        </p:nvSpPr>
        <p:spPr/>
        <p:txBody>
          <a:bodyPr/>
          <a:lstStyle/>
          <a:p>
            <a:r>
              <a:rPr lang="en-GB" dirty="0"/>
              <a:t>Baxter Confidential — Do not distribute without prior approval</a:t>
            </a:r>
            <a:endParaRPr lang="en-US" dirty="0"/>
          </a:p>
        </p:txBody>
      </p:sp>
      <p:sp>
        <p:nvSpPr>
          <p:cNvPr id="8" name="TextBox 7">
            <a:extLst>
              <a:ext uri="{FF2B5EF4-FFF2-40B4-BE49-F238E27FC236}">
                <a16:creationId xmlns:a16="http://schemas.microsoft.com/office/drawing/2014/main" id="{9B366B83-7D7F-4F15-9333-C593B7BAED51}"/>
              </a:ext>
            </a:extLst>
          </p:cNvPr>
          <p:cNvSpPr txBox="1"/>
          <p:nvPr/>
        </p:nvSpPr>
        <p:spPr>
          <a:xfrm>
            <a:off x="404446" y="1246548"/>
            <a:ext cx="4821555" cy="4170356"/>
          </a:xfrm>
          <a:prstGeom prst="rect">
            <a:avLst/>
          </a:prstGeom>
          <a:noFill/>
        </p:spPr>
        <p:txBody>
          <a:bodyPr wrap="square" lIns="91423" tIns="45712" rIns="91423" bIns="45712" rtlCol="0" anchor="t">
            <a:spAutoFit/>
          </a:bodyPr>
          <a:lstStyle/>
          <a:p>
            <a:pPr marL="1828800" indent="-1828800" defTabSz="1030288">
              <a:lnSpc>
                <a:spcPct val="150000"/>
              </a:lnSpc>
              <a:spcBef>
                <a:spcPts val="600"/>
              </a:spcBef>
              <a:defRPr/>
            </a:pPr>
            <a:r>
              <a:rPr lang="en-US" sz="1600" b="1" dirty="0">
                <a:solidFill>
                  <a:schemeClr val="tx1">
                    <a:lumMod val="50000"/>
                  </a:schemeClr>
                </a:solidFill>
                <a:cs typeface="Arial" panose="020B0604020202020204" pitchFamily="34" charset="0"/>
              </a:rPr>
              <a:t>Trading Company</a:t>
            </a:r>
          </a:p>
          <a:p>
            <a:pPr marL="1828800" indent="-1828800" defTabSz="1030288">
              <a:lnSpc>
                <a:spcPct val="150000"/>
              </a:lnSpc>
              <a:spcBef>
                <a:spcPts val="600"/>
              </a:spcBef>
              <a:defRPr/>
            </a:pPr>
            <a:r>
              <a:rPr lang="en-US" sz="1600" b="1" dirty="0">
                <a:solidFill>
                  <a:schemeClr val="tx1">
                    <a:lumMod val="50000"/>
                  </a:schemeClr>
                </a:solidFill>
                <a:cs typeface="Arial" panose="020B0604020202020204" pitchFamily="34" charset="0"/>
              </a:rPr>
              <a:t>Location 	</a:t>
            </a:r>
            <a:r>
              <a:rPr lang="en-US" sz="1600" dirty="0">
                <a:solidFill>
                  <a:schemeClr val="tx1">
                    <a:lumMod val="50000"/>
                  </a:schemeClr>
                </a:solidFill>
                <a:cs typeface="Arial" panose="020B0604020202020204" pitchFamily="34" charset="0"/>
              </a:rPr>
              <a:t>Bangkok</a:t>
            </a:r>
          </a:p>
          <a:p>
            <a:pPr marL="1828800" indent="-1828800" defTabSz="1030288">
              <a:lnSpc>
                <a:spcPct val="150000"/>
              </a:lnSpc>
              <a:spcBef>
                <a:spcPts val="600"/>
              </a:spcBef>
              <a:defRPr/>
            </a:pPr>
            <a:r>
              <a:rPr lang="en-US" sz="1600" b="1" dirty="0">
                <a:solidFill>
                  <a:schemeClr val="tx1">
                    <a:lumMod val="50000"/>
                  </a:schemeClr>
                </a:solidFill>
                <a:cs typeface="Arial" panose="020B0604020202020204" pitchFamily="34" charset="0"/>
              </a:rPr>
              <a:t>Operations	</a:t>
            </a:r>
            <a:r>
              <a:rPr lang="en-US" sz="1600" dirty="0">
                <a:solidFill>
                  <a:schemeClr val="tx1">
                    <a:lumMod val="50000"/>
                  </a:schemeClr>
                </a:solidFill>
                <a:cs typeface="Arial" panose="020B0604020202020204" pitchFamily="34" charset="0"/>
              </a:rPr>
              <a:t>Import and sale of medical device and pharmaceutical products</a:t>
            </a:r>
          </a:p>
          <a:p>
            <a:pPr marL="1828800" indent="-1828800" defTabSz="1030288">
              <a:lnSpc>
                <a:spcPct val="150000"/>
              </a:lnSpc>
              <a:spcBef>
                <a:spcPts val="600"/>
              </a:spcBef>
              <a:defRPr/>
            </a:pPr>
            <a:r>
              <a:rPr lang="en-US" sz="1600" b="1" dirty="0">
                <a:solidFill>
                  <a:schemeClr val="tx1">
                    <a:lumMod val="50000"/>
                  </a:schemeClr>
                </a:solidFill>
                <a:cs typeface="Arial" panose="020B0604020202020204" pitchFamily="34" charset="0"/>
              </a:rPr>
              <a:t>Manufacturing</a:t>
            </a:r>
          </a:p>
          <a:p>
            <a:pPr marL="1828800" indent="-1828800" defTabSz="1030288">
              <a:lnSpc>
                <a:spcPct val="150000"/>
              </a:lnSpc>
              <a:spcBef>
                <a:spcPts val="600"/>
              </a:spcBef>
              <a:defRPr/>
            </a:pPr>
            <a:r>
              <a:rPr lang="en-US" sz="1600" b="1" dirty="0">
                <a:solidFill>
                  <a:schemeClr val="tx1">
                    <a:lumMod val="50000"/>
                  </a:schemeClr>
                </a:solidFill>
                <a:cs typeface="Arial" panose="020B0604020202020204" pitchFamily="34" charset="0"/>
              </a:rPr>
              <a:t>Location:	</a:t>
            </a:r>
            <a:r>
              <a:rPr lang="en-US" sz="1600" dirty="0">
                <a:solidFill>
                  <a:schemeClr val="tx1">
                    <a:lumMod val="50000"/>
                  </a:schemeClr>
                </a:solidFill>
                <a:cs typeface="Arial" panose="020B0604020202020204" pitchFamily="34" charset="0"/>
              </a:rPr>
              <a:t>Amata City Rayong Industrial Estate, Rayong </a:t>
            </a:r>
          </a:p>
          <a:p>
            <a:pPr marL="1828800" indent="-1828800" defTabSz="1030288">
              <a:spcBef>
                <a:spcPts val="600"/>
              </a:spcBef>
              <a:defRPr/>
            </a:pPr>
            <a:r>
              <a:rPr lang="en-US" sz="1600" b="1" dirty="0">
                <a:solidFill>
                  <a:schemeClr val="tx1">
                    <a:lumMod val="50000"/>
                  </a:schemeClr>
                </a:solidFill>
                <a:cs typeface="Arial"/>
              </a:rPr>
              <a:t>Main Technology:	</a:t>
            </a:r>
            <a:r>
              <a:rPr lang="en-US" sz="1600" dirty="0">
                <a:solidFill>
                  <a:schemeClr val="tx1">
                    <a:lumMod val="50000"/>
                  </a:schemeClr>
                </a:solidFill>
                <a:cs typeface="Arial"/>
              </a:rPr>
              <a:t>WFI Production, Plastic Extrusions, Sterilization, Assembly line for Solutions</a:t>
            </a:r>
          </a:p>
        </p:txBody>
      </p:sp>
      <p:pic>
        <p:nvPicPr>
          <p:cNvPr id="9" name="Picture 2">
            <a:extLst>
              <a:ext uri="{FF2B5EF4-FFF2-40B4-BE49-F238E27FC236}">
                <a16:creationId xmlns:a16="http://schemas.microsoft.com/office/drawing/2014/main" id="{2326FD62-8029-4D8D-B120-9919FFDFAA8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79050" y="1394534"/>
            <a:ext cx="6647144" cy="476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88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799F44-2B8D-8BB0-F3FB-776EF1CD956A}"/>
              </a:ext>
            </a:extLst>
          </p:cNvPr>
          <p:cNvSpPr>
            <a:spLocks noGrp="1"/>
          </p:cNvSpPr>
          <p:nvPr>
            <p:ph type="title"/>
          </p:nvPr>
        </p:nvSpPr>
        <p:spPr>
          <a:xfrm>
            <a:off x="265806" y="157540"/>
            <a:ext cx="11183244" cy="900874"/>
          </a:xfrm>
        </p:spPr>
        <p:txBody>
          <a:bodyPr bIns="0">
            <a:noAutofit/>
          </a:bodyPr>
          <a:lstStyle/>
          <a:p>
            <a:pPr algn="r">
              <a:lnSpc>
                <a:spcPct val="150000"/>
              </a:lnSpc>
            </a:pPr>
            <a:r>
              <a:rPr lang="en-US" sz="3600" b="1" dirty="0">
                <a:latin typeface="+mn-lt"/>
              </a:rPr>
              <a:t>SOME CONSIDERATIONS FOR OPERATING </a:t>
            </a:r>
            <a:br>
              <a:rPr lang="en-US" sz="3600" b="1" dirty="0">
                <a:latin typeface="+mn-lt"/>
              </a:rPr>
            </a:br>
            <a:r>
              <a:rPr lang="en-US" sz="3600" b="1" dirty="0">
                <a:latin typeface="+mn-lt"/>
              </a:rPr>
              <a:t>IN THE INDO PACIFIC</a:t>
            </a:r>
          </a:p>
        </p:txBody>
      </p:sp>
      <p:sp>
        <p:nvSpPr>
          <p:cNvPr id="2" name="Slide Number Placeholder 1">
            <a:extLst>
              <a:ext uri="{FF2B5EF4-FFF2-40B4-BE49-F238E27FC236}">
                <a16:creationId xmlns:a16="http://schemas.microsoft.com/office/drawing/2014/main" id="{CBFCDB80-4ACB-9AC1-B45C-1A658E2B3FEB}"/>
              </a:ext>
            </a:extLst>
          </p:cNvPr>
          <p:cNvSpPr>
            <a:spLocks noGrp="1"/>
          </p:cNvSpPr>
          <p:nvPr>
            <p:ph type="sldNum" sz="quarter" idx="12"/>
          </p:nvPr>
        </p:nvSpPr>
        <p:spPr/>
        <p:txBody>
          <a:bodyPr/>
          <a:lstStyle/>
          <a:p>
            <a:fld id="{38371DDA-0A41-40E9-B339-42602FE84365}" type="slidenum">
              <a:rPr lang="en-US" smtClean="0"/>
              <a:t>22</a:t>
            </a:fld>
            <a:endParaRPr lang="en-US" dirty="0"/>
          </a:p>
        </p:txBody>
      </p:sp>
      <p:sp>
        <p:nvSpPr>
          <p:cNvPr id="3" name="Footer Placeholder 2">
            <a:extLst>
              <a:ext uri="{FF2B5EF4-FFF2-40B4-BE49-F238E27FC236}">
                <a16:creationId xmlns:a16="http://schemas.microsoft.com/office/drawing/2014/main" id="{09BA0D71-F1F6-8E3C-AD12-D5805CE6D85D}"/>
              </a:ext>
            </a:extLst>
          </p:cNvPr>
          <p:cNvSpPr>
            <a:spLocks noGrp="1"/>
          </p:cNvSpPr>
          <p:nvPr>
            <p:ph type="ftr" sz="quarter" idx="11"/>
          </p:nvPr>
        </p:nvSpPr>
        <p:spPr/>
        <p:txBody>
          <a:bodyPr/>
          <a:lstStyle/>
          <a:p>
            <a:r>
              <a:rPr lang="en-GB" dirty="0"/>
              <a:t>Baxter Confidential — Do not distribute without prior approval</a:t>
            </a:r>
            <a:endParaRPr lang="en-US" dirty="0"/>
          </a:p>
        </p:txBody>
      </p:sp>
      <p:sp>
        <p:nvSpPr>
          <p:cNvPr id="8" name="TextBox 7">
            <a:extLst>
              <a:ext uri="{FF2B5EF4-FFF2-40B4-BE49-F238E27FC236}">
                <a16:creationId xmlns:a16="http://schemas.microsoft.com/office/drawing/2014/main" id="{9B366B83-7D7F-4F15-9333-C593B7BAED51}"/>
              </a:ext>
            </a:extLst>
          </p:cNvPr>
          <p:cNvSpPr txBox="1"/>
          <p:nvPr/>
        </p:nvSpPr>
        <p:spPr>
          <a:xfrm>
            <a:off x="2710069" y="1549149"/>
            <a:ext cx="7436256" cy="4806428"/>
          </a:xfrm>
          <a:prstGeom prst="rect">
            <a:avLst/>
          </a:prstGeom>
          <a:noFill/>
        </p:spPr>
        <p:txBody>
          <a:bodyPr wrap="square" lIns="91423" tIns="45712" rIns="91423" bIns="45712" rtlCol="0" anchor="t">
            <a:spAutoFit/>
          </a:bodyPr>
          <a:lstStyle/>
          <a:p>
            <a:pPr defTabSz="1030288">
              <a:lnSpc>
                <a:spcPct val="150000"/>
              </a:lnSpc>
              <a:spcBef>
                <a:spcPts val="600"/>
              </a:spcBef>
              <a:defRPr/>
            </a:pPr>
            <a:r>
              <a:rPr lang="en-US" sz="2000" b="1" dirty="0">
                <a:solidFill>
                  <a:schemeClr val="tx1">
                    <a:lumMod val="50000"/>
                  </a:schemeClr>
                </a:solidFill>
                <a:cs typeface="Arial" panose="020B0604020202020204" pitchFamily="34" charset="0"/>
              </a:rPr>
              <a:t>Where are your customers?</a:t>
            </a:r>
          </a:p>
          <a:p>
            <a:pPr marL="285750" indent="-285750" defTabSz="1030288">
              <a:lnSpc>
                <a:spcPct val="150000"/>
              </a:lnSpc>
              <a:spcBef>
                <a:spcPts val="600"/>
              </a:spcBef>
              <a:buFont typeface="Arial" panose="020B0604020202020204" pitchFamily="34" charset="0"/>
              <a:buChar char="•"/>
              <a:defRPr/>
            </a:pPr>
            <a:r>
              <a:rPr lang="en-US" sz="2000" dirty="0">
                <a:solidFill>
                  <a:schemeClr val="tx1">
                    <a:lumMod val="50000"/>
                  </a:schemeClr>
                </a:solidFill>
                <a:cs typeface="Arial" panose="020B0604020202020204" pitchFamily="34" charset="0"/>
              </a:rPr>
              <a:t>Market access</a:t>
            </a:r>
          </a:p>
          <a:p>
            <a:pPr marL="285750" indent="-285750" defTabSz="1030288">
              <a:lnSpc>
                <a:spcPct val="150000"/>
              </a:lnSpc>
              <a:spcBef>
                <a:spcPts val="600"/>
              </a:spcBef>
              <a:buFont typeface="Arial" panose="020B0604020202020204" pitchFamily="34" charset="0"/>
              <a:buChar char="•"/>
              <a:defRPr/>
            </a:pPr>
            <a:r>
              <a:rPr lang="en-US" sz="2000" dirty="0">
                <a:solidFill>
                  <a:schemeClr val="tx1">
                    <a:lumMod val="50000"/>
                  </a:schemeClr>
                </a:solidFill>
                <a:cs typeface="Arial"/>
              </a:rPr>
              <a:t>Logistics infrastructure and port access</a:t>
            </a:r>
          </a:p>
          <a:p>
            <a:pPr defTabSz="1030288">
              <a:lnSpc>
                <a:spcPct val="150000"/>
              </a:lnSpc>
              <a:spcBef>
                <a:spcPts val="600"/>
              </a:spcBef>
              <a:defRPr/>
            </a:pPr>
            <a:endParaRPr lang="en-US" sz="2000" b="1" dirty="0">
              <a:solidFill>
                <a:schemeClr val="tx1">
                  <a:lumMod val="50000"/>
                </a:schemeClr>
              </a:solidFill>
              <a:cs typeface="Arial" panose="020B0604020202020204" pitchFamily="34" charset="0"/>
            </a:endParaRPr>
          </a:p>
          <a:p>
            <a:pPr defTabSz="1030288">
              <a:lnSpc>
                <a:spcPct val="150000"/>
              </a:lnSpc>
              <a:spcBef>
                <a:spcPts val="600"/>
              </a:spcBef>
              <a:defRPr/>
            </a:pPr>
            <a:r>
              <a:rPr lang="en-US" sz="2000" b="1" dirty="0">
                <a:solidFill>
                  <a:schemeClr val="tx1">
                    <a:lumMod val="50000"/>
                  </a:schemeClr>
                </a:solidFill>
                <a:cs typeface="Arial" panose="020B0604020202020204" pitchFamily="34" charset="0"/>
              </a:rPr>
              <a:t>What technical capabilities are needed?</a:t>
            </a:r>
          </a:p>
          <a:p>
            <a:pPr marL="285750" indent="-285750" defTabSz="1030288">
              <a:lnSpc>
                <a:spcPct val="150000"/>
              </a:lnSpc>
              <a:spcBef>
                <a:spcPts val="600"/>
              </a:spcBef>
              <a:buFont typeface="Arial" panose="020B0604020202020204" pitchFamily="34" charset="0"/>
              <a:buChar char="•"/>
              <a:defRPr/>
            </a:pPr>
            <a:r>
              <a:rPr lang="en-US" sz="2000" dirty="0">
                <a:solidFill>
                  <a:schemeClr val="tx1">
                    <a:lumMod val="50000"/>
                  </a:schemeClr>
                </a:solidFill>
                <a:cs typeface="Arial" panose="020B0604020202020204" pitchFamily="34" charset="0"/>
              </a:rPr>
              <a:t>Engineering and technical personnel capabilities</a:t>
            </a:r>
          </a:p>
          <a:p>
            <a:pPr marL="285750" indent="-285750" defTabSz="1030288">
              <a:lnSpc>
                <a:spcPct val="150000"/>
              </a:lnSpc>
              <a:spcBef>
                <a:spcPts val="600"/>
              </a:spcBef>
              <a:buFont typeface="Arial" panose="020B0604020202020204" pitchFamily="34" charset="0"/>
              <a:buChar char="•"/>
              <a:defRPr/>
            </a:pPr>
            <a:r>
              <a:rPr lang="en-US" sz="2000" dirty="0">
                <a:solidFill>
                  <a:schemeClr val="tx1">
                    <a:lumMod val="50000"/>
                  </a:schemeClr>
                </a:solidFill>
                <a:cs typeface="Arial"/>
              </a:rPr>
              <a:t>Third party suppliers for raw materials and services</a:t>
            </a:r>
          </a:p>
          <a:p>
            <a:pPr marL="285750" indent="-285750" defTabSz="1030288">
              <a:lnSpc>
                <a:spcPct val="150000"/>
              </a:lnSpc>
              <a:spcBef>
                <a:spcPts val="600"/>
              </a:spcBef>
              <a:buFont typeface="Arial" panose="020B0604020202020204" pitchFamily="34" charset="0"/>
              <a:buChar char="•"/>
              <a:defRPr/>
            </a:pPr>
            <a:endParaRPr lang="en-US" sz="2000" dirty="0">
              <a:solidFill>
                <a:schemeClr val="tx1">
                  <a:lumMod val="50000"/>
                </a:schemeClr>
              </a:solidFill>
              <a:cs typeface="Arial"/>
            </a:endParaRPr>
          </a:p>
          <a:p>
            <a:pPr defTabSz="1030288">
              <a:lnSpc>
                <a:spcPct val="150000"/>
              </a:lnSpc>
              <a:spcBef>
                <a:spcPts val="600"/>
              </a:spcBef>
              <a:defRPr/>
            </a:pPr>
            <a:r>
              <a:rPr lang="en-US" sz="2000" b="1" dirty="0">
                <a:solidFill>
                  <a:schemeClr val="tx1">
                    <a:lumMod val="50000"/>
                  </a:schemeClr>
                </a:solidFill>
                <a:cs typeface="Arial"/>
              </a:rPr>
              <a:t>Anything else? </a:t>
            </a:r>
            <a:r>
              <a:rPr lang="en-US" sz="2000" dirty="0">
                <a:solidFill>
                  <a:schemeClr val="tx1">
                    <a:lumMod val="50000"/>
                  </a:schemeClr>
                </a:solidFill>
                <a:cs typeface="Arial"/>
              </a:rPr>
              <a:t>Tax, trade agreements, etc…</a:t>
            </a:r>
          </a:p>
        </p:txBody>
      </p:sp>
    </p:spTree>
    <p:extLst>
      <p:ext uri="{BB962C8B-B14F-4D97-AF65-F5344CB8AC3E}">
        <p14:creationId xmlns:p14="http://schemas.microsoft.com/office/powerpoint/2010/main" val="3345977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C9D72E-EBD4-A2FE-1611-D64AC47FC99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503374" y="5932828"/>
            <a:ext cx="2826866" cy="638033"/>
          </a:xfrm>
          <a:prstGeom prst="rect">
            <a:avLst/>
          </a:prstGeom>
        </p:spPr>
      </p:pic>
      <p:sp>
        <p:nvSpPr>
          <p:cNvPr id="4" name="Slide Number Placeholder 3">
            <a:extLst>
              <a:ext uri="{FF2B5EF4-FFF2-40B4-BE49-F238E27FC236}">
                <a16:creationId xmlns:a16="http://schemas.microsoft.com/office/drawing/2014/main" id="{F7EF6C85-0423-A81A-3737-9ACC148FED4A}"/>
              </a:ext>
            </a:extLst>
          </p:cNvPr>
          <p:cNvSpPr>
            <a:spLocks noGrp="1"/>
          </p:cNvSpPr>
          <p:nvPr>
            <p:ph type="sldNum" sz="quarter" idx="12"/>
          </p:nvPr>
        </p:nvSpPr>
        <p:spPr/>
        <p:txBody>
          <a:bodyPr/>
          <a:lstStyle/>
          <a:p>
            <a:fld id="{89FBE739-53FC-4C55-8FE7-42C0BABF3E1B}" type="slidenum">
              <a:rPr lang="en-US" smtClean="0"/>
              <a:t>23</a:t>
            </a:fld>
            <a:endParaRPr lang="en-US" dirty="0"/>
          </a:p>
        </p:txBody>
      </p:sp>
      <p:sp>
        <p:nvSpPr>
          <p:cNvPr id="9" name="Title 1">
            <a:extLst>
              <a:ext uri="{FF2B5EF4-FFF2-40B4-BE49-F238E27FC236}">
                <a16:creationId xmlns:a16="http://schemas.microsoft.com/office/drawing/2014/main" id="{2F10C966-E77F-FC76-A20E-A2E844BFF025}"/>
              </a:ext>
            </a:extLst>
          </p:cNvPr>
          <p:cNvSpPr txBox="1">
            <a:spLocks/>
          </p:cNvSpPr>
          <p:nvPr/>
        </p:nvSpPr>
        <p:spPr>
          <a:xfrm>
            <a:off x="209006" y="365125"/>
            <a:ext cx="11144794" cy="8235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3200" b="1" dirty="0">
              <a:latin typeface="+mn-lt"/>
            </a:endParaRPr>
          </a:p>
        </p:txBody>
      </p:sp>
      <p:pic>
        <p:nvPicPr>
          <p:cNvPr id="10" name="Picture 4" descr="Baxter Logo PNG Image | American healthcare, ? logo, Baxter">
            <a:extLst>
              <a:ext uri="{FF2B5EF4-FFF2-40B4-BE49-F238E27FC236}">
                <a16:creationId xmlns:a16="http://schemas.microsoft.com/office/drawing/2014/main" id="{FEBACE20-1935-9131-4135-19589F767FF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6825" y="6041733"/>
            <a:ext cx="2125768" cy="47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MA Group Home - RMA GROUP">
            <a:extLst>
              <a:ext uri="{FF2B5EF4-FFF2-40B4-BE49-F238E27FC236}">
                <a16:creationId xmlns:a16="http://schemas.microsoft.com/office/drawing/2014/main" id="{6F5972A6-1C40-A804-446F-811393BC34A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76075" y="6040876"/>
            <a:ext cx="1640751" cy="441594"/>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A1FC9D2-9241-6ECF-E776-A1D1EEFE068C}"/>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A4449BC3-2817-DCCD-6708-F492796155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AE4215F-44C6-1203-3F5C-080799516FE2}"/>
                </a:ext>
              </a:extLst>
            </p:cNvPr>
            <p:cNvSpPr/>
            <p:nvPr/>
          </p:nvSpPr>
          <p:spPr>
            <a:xfrm>
              <a:off x="11253157" y="6473761"/>
              <a:ext cx="98961" cy="10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FD15120D-31EB-736C-6294-B9FF3C86FDF0}"/>
              </a:ext>
            </a:extLst>
          </p:cNvPr>
          <p:cNvSpPr/>
          <p:nvPr/>
        </p:nvSpPr>
        <p:spPr>
          <a:xfrm>
            <a:off x="792480" y="1323703"/>
            <a:ext cx="10702834" cy="41626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DA3B7CF-EC82-1DD6-0A1E-9097A663FBD0}"/>
              </a:ext>
            </a:extLst>
          </p:cNvPr>
          <p:cNvSpPr/>
          <p:nvPr/>
        </p:nvSpPr>
        <p:spPr>
          <a:xfrm>
            <a:off x="4360100" y="1989475"/>
            <a:ext cx="6938726" cy="195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dirty="0">
                <a:solidFill>
                  <a:schemeClr val="tx1"/>
                </a:solidFill>
              </a:rPr>
              <a:t>Veeraya Kaewwilai</a:t>
            </a:r>
            <a:endParaRPr lang="en-US" sz="2000" b="1" dirty="0">
              <a:solidFill>
                <a:schemeClr val="tx1"/>
              </a:solidFill>
            </a:endParaRPr>
          </a:p>
          <a:p>
            <a:pPr>
              <a:lnSpc>
                <a:spcPct val="150000"/>
              </a:lnSpc>
            </a:pPr>
            <a:r>
              <a:rPr lang="en-US" sz="2000" dirty="0">
                <a:solidFill>
                  <a:schemeClr val="tx1"/>
                </a:solidFill>
              </a:rPr>
              <a:t>Senior Director, Operations</a:t>
            </a:r>
          </a:p>
          <a:p>
            <a:pPr>
              <a:lnSpc>
                <a:spcPct val="150000"/>
              </a:lnSpc>
            </a:pPr>
            <a:r>
              <a:rPr lang="en-US" sz="2000" dirty="0">
                <a:solidFill>
                  <a:schemeClr val="tx1"/>
                </a:solidFill>
              </a:rPr>
              <a:t>Kenvue Thailand</a:t>
            </a:r>
          </a:p>
        </p:txBody>
      </p:sp>
      <p:pic>
        <p:nvPicPr>
          <p:cNvPr id="6" name="Picture 5">
            <a:extLst>
              <a:ext uri="{FF2B5EF4-FFF2-40B4-BE49-F238E27FC236}">
                <a16:creationId xmlns:a16="http://schemas.microsoft.com/office/drawing/2014/main" id="{F90C437D-BB36-F300-17ED-544218E29C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6250" b="97750" l="10059" r="97041">
                        <a14:foregroundMark x1="49112" y1="6500" x2="49112" y2="6500"/>
                        <a14:foregroundMark x1="28402" y1="68500" x2="28402" y2="68500"/>
                        <a14:foregroundMark x1="18935" y1="69000" x2="87870" y2="89750"/>
                        <a14:foregroundMark x1="87870" y1="89750" x2="92308" y2="89750"/>
                        <a14:foregroundMark x1="72781" y1="60000" x2="94379" y2="75750"/>
                        <a14:foregroundMark x1="17456" y1="96250" x2="44083" y2="97750"/>
                        <a14:foregroundMark x1="44083" y1="97750" x2="97041" y2="91500"/>
                        <a14:foregroundMark x1="36686" y1="70500" x2="40533" y2="87250"/>
                        <a14:foregroundMark x1="28994" y1="19750" x2="28994" y2="19750"/>
                        <a14:foregroundMark x1="28994" y1="19500" x2="31361" y2="56250"/>
                        <a14:foregroundMark x1="31361" y1="15250" x2="49408" y2="7750"/>
                        <a14:foregroundMark x1="49408" y1="7750" x2="57396" y2="10500"/>
                      </a14:backgroundRemoval>
                    </a14:imgEffect>
                  </a14:imgLayer>
                </a14:imgProps>
              </a:ext>
              <a:ext uri="{28A0092B-C50C-407E-A947-70E740481C1C}">
                <a14:useLocalDpi xmlns:a14="http://schemas.microsoft.com/office/drawing/2010/main" val="0"/>
              </a:ext>
            </a:extLst>
          </a:blip>
          <a:srcRect/>
          <a:stretch/>
        </p:blipFill>
        <p:spPr>
          <a:xfrm>
            <a:off x="627017" y="1332020"/>
            <a:ext cx="3466926" cy="4115219"/>
          </a:xfrm>
          <a:prstGeom prst="rect">
            <a:avLst/>
          </a:prstGeom>
        </p:spPr>
      </p:pic>
      <p:sp>
        <p:nvSpPr>
          <p:cNvPr id="16" name="Rectangle 15">
            <a:extLst>
              <a:ext uri="{FF2B5EF4-FFF2-40B4-BE49-F238E27FC236}">
                <a16:creationId xmlns:a16="http://schemas.microsoft.com/office/drawing/2014/main" id="{ABE506D8-0074-4C5B-5E00-8086DCAF88E2}"/>
              </a:ext>
            </a:extLst>
          </p:cNvPr>
          <p:cNvSpPr/>
          <p:nvPr/>
        </p:nvSpPr>
        <p:spPr>
          <a:xfrm>
            <a:off x="209006" y="69669"/>
            <a:ext cx="11773988" cy="966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0A51004-0E25-B5D7-8E12-5A8DC407E063}"/>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7592240" y="69669"/>
            <a:ext cx="4591150" cy="995519"/>
          </a:xfrm>
          <a:prstGeom prst="rect">
            <a:avLst/>
          </a:prstGeom>
        </p:spPr>
      </p:pic>
      <p:sp>
        <p:nvSpPr>
          <p:cNvPr id="2" name="Rectangle 1">
            <a:extLst>
              <a:ext uri="{FF2B5EF4-FFF2-40B4-BE49-F238E27FC236}">
                <a16:creationId xmlns:a16="http://schemas.microsoft.com/office/drawing/2014/main" id="{D192DA5E-FD29-6C6D-FAF0-AB8EC156F524}"/>
              </a:ext>
            </a:extLst>
          </p:cNvPr>
          <p:cNvSpPr/>
          <p:nvPr/>
        </p:nvSpPr>
        <p:spPr>
          <a:xfrm>
            <a:off x="975360" y="1576252"/>
            <a:ext cx="3118583" cy="3879304"/>
          </a:xfrm>
          <a:prstGeom prst="rect">
            <a:avLst/>
          </a:prstGeom>
          <a:solidFill>
            <a:srgbClr val="F2F2F2">
              <a:alpha val="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1627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5DA9FD-F392-904F-AFCF-FA6C02557DF5}"/>
              </a:ext>
            </a:extLst>
          </p:cNvPr>
          <p:cNvSpPr/>
          <p:nvPr/>
        </p:nvSpPr>
        <p:spPr>
          <a:xfrm>
            <a:off x="0" y="0"/>
            <a:ext cx="12192000" cy="6858000"/>
          </a:xfrm>
          <a:prstGeom prst="rect">
            <a:avLst/>
          </a:prstGeom>
          <a:solidFill>
            <a:srgbClr val="01AB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utoShape 2">
            <a:extLst>
              <a:ext uri="{FF2B5EF4-FFF2-40B4-BE49-F238E27FC236}">
                <a16:creationId xmlns:a16="http://schemas.microsoft.com/office/drawing/2014/main" id="{E02B932B-5819-39BA-437E-704B480F3A97}"/>
              </a:ext>
            </a:extLst>
          </p:cNvPr>
          <p:cNvSpPr>
            <a:spLocks noChangeAspect="1" noChangeArrowheads="1"/>
          </p:cNvSpPr>
          <p:nvPr/>
        </p:nvSpPr>
        <p:spPr bwMode="auto">
          <a:xfrm>
            <a:off x="2229439" y="22490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ome | Kenvue - A new view of care">
            <a:extLst>
              <a:ext uri="{FF2B5EF4-FFF2-40B4-BE49-F238E27FC236}">
                <a16:creationId xmlns:a16="http://schemas.microsoft.com/office/drawing/2014/main" id="{219AF8B1-3A1F-0B6C-0B7F-9174C7F85AC4}"/>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7477" b="91589" l="1499" r="98501">
                        <a14:foregroundMark x1="4283" y1="18692" x2="4283" y2="18692"/>
                        <a14:foregroundMark x1="2141" y1="11215" x2="7709" y2="68224"/>
                        <a14:foregroundMark x1="7709" y1="68224" x2="4497" y2="54206"/>
                        <a14:foregroundMark x1="33833" y1="28972" x2="33619" y2="55140"/>
                        <a14:foregroundMark x1="56959" y1="40187" x2="56959" y2="40187"/>
                        <a14:foregroundMark x1="68094" y1="37383" x2="68094" y2="37383"/>
                        <a14:foregroundMark x1="79443" y1="41121" x2="79443" y2="41121"/>
                        <a14:foregroundMark x1="98929" y1="48598" x2="98929" y2="48598"/>
                        <a14:foregroundMark x1="50535" y1="34579" x2="50535" y2="34579"/>
                        <a14:foregroundMark x1="19700" y1="7477" x2="19700" y2="7477"/>
                        <a14:foregroundMark x1="18630" y1="91589" x2="18630" y2="91589"/>
                        <a14:foregroundMark x1="37901" y1="44860" x2="37901" y2="44860"/>
                      </a14:backgroundRemoval>
                    </a14:imgEffect>
                  </a14:imgLayer>
                </a14:imgProps>
              </a:ext>
              <a:ext uri="{28A0092B-C50C-407E-A947-70E740481C1C}">
                <a14:useLocalDpi xmlns:a14="http://schemas.microsoft.com/office/drawing/2010/main" val="0"/>
              </a:ext>
            </a:extLst>
          </a:blip>
          <a:srcRect/>
          <a:stretch>
            <a:fillRect/>
          </a:stretch>
        </p:blipFill>
        <p:spPr bwMode="auto">
          <a:xfrm>
            <a:off x="4715017" y="3112586"/>
            <a:ext cx="2761966" cy="632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49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933FD5C-5067-DE85-135A-F85BD4E34A10}"/>
              </a:ext>
            </a:extLst>
          </p:cNvPr>
          <p:cNvSpPr/>
          <p:nvPr/>
        </p:nvSpPr>
        <p:spPr>
          <a:xfrm>
            <a:off x="342900" y="304800"/>
            <a:ext cx="6007099" cy="2591552"/>
          </a:xfrm>
          <a:prstGeom prst="roundRect">
            <a:avLst>
              <a:gd name="adj" fmla="val 10306"/>
            </a:avLst>
          </a:prstGeom>
          <a:solidFill>
            <a:srgbClr val="01A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object 4">
            <a:extLst>
              <a:ext uri="{FF2B5EF4-FFF2-40B4-BE49-F238E27FC236}">
                <a16:creationId xmlns:a16="http://schemas.microsoft.com/office/drawing/2014/main" id="{139D6DF2-208A-60A8-6DBC-C208F2DF32BB}"/>
              </a:ext>
            </a:extLst>
          </p:cNvPr>
          <p:cNvSpPr txBox="1"/>
          <p:nvPr/>
        </p:nvSpPr>
        <p:spPr>
          <a:xfrm>
            <a:off x="641159" y="520059"/>
            <a:ext cx="2119219" cy="254773"/>
          </a:xfrm>
          <a:prstGeom prst="rect">
            <a:avLst/>
          </a:prstGeom>
        </p:spPr>
        <p:txBody>
          <a:bodyPr vert="horz" wrap="square" lIns="0" tIns="8469" rIns="0" bIns="0" rtlCol="0" anchor="t">
            <a:spAutoFit/>
          </a:bodyPr>
          <a:lstStyle/>
          <a:p>
            <a:pPr marL="7620" marR="0" lvl="0" indent="0" algn="l" defTabSz="914400" rtl="0" eaLnBrk="1" fontAlgn="auto" latinLnBrk="0" hangingPunct="1">
              <a:lnSpc>
                <a:spcPct val="100000"/>
              </a:lnSpc>
              <a:spcBef>
                <a:spcPts val="67"/>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Kenvue Sans"/>
                <a:cs typeface="Arial"/>
              </a:rPr>
              <a:t>Our purpose</a:t>
            </a:r>
            <a:endParaRPr lang="en-US" sz="1600" dirty="0">
              <a:latin typeface="Kenvue Sans"/>
              <a:cs typeface="Arial"/>
            </a:endParaRPr>
          </a:p>
        </p:txBody>
      </p:sp>
      <p:sp>
        <p:nvSpPr>
          <p:cNvPr id="4" name="object 3">
            <a:extLst>
              <a:ext uri="{FF2B5EF4-FFF2-40B4-BE49-F238E27FC236}">
                <a16:creationId xmlns:a16="http://schemas.microsoft.com/office/drawing/2014/main" id="{C0E1BB4B-D3F7-A0D7-AC18-1F698E781F34}"/>
              </a:ext>
            </a:extLst>
          </p:cNvPr>
          <p:cNvSpPr/>
          <p:nvPr/>
        </p:nvSpPr>
        <p:spPr>
          <a:xfrm>
            <a:off x="641159" y="839644"/>
            <a:ext cx="5295297" cy="282146"/>
          </a:xfrm>
          <a:custGeom>
            <a:avLst/>
            <a:gdLst/>
            <a:ahLst/>
            <a:cxnLst/>
            <a:rect l="l" t="t" r="r" b="b"/>
            <a:pathLst>
              <a:path w="5394325">
                <a:moveTo>
                  <a:pt x="0" y="0"/>
                </a:moveTo>
                <a:lnTo>
                  <a:pt x="5393783" y="0"/>
                </a:lnTo>
              </a:path>
            </a:pathLst>
          </a:custGeom>
          <a:ln w="1047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94"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object 4">
            <a:extLst>
              <a:ext uri="{FF2B5EF4-FFF2-40B4-BE49-F238E27FC236}">
                <a16:creationId xmlns:a16="http://schemas.microsoft.com/office/drawing/2014/main" id="{1FB60CA8-8A1C-7834-B70B-5B748DEF8366}"/>
              </a:ext>
            </a:extLst>
          </p:cNvPr>
          <p:cNvSpPr txBox="1"/>
          <p:nvPr/>
        </p:nvSpPr>
        <p:spPr>
          <a:xfrm>
            <a:off x="641158" y="1121790"/>
            <a:ext cx="5295297" cy="1255111"/>
          </a:xfrm>
          <a:prstGeom prst="rect">
            <a:avLst/>
          </a:prstGeom>
        </p:spPr>
        <p:txBody>
          <a:bodyPr vert="horz" wrap="square" lIns="0" tIns="8469" rIns="0" bIns="0" rtlCol="0" anchor="t">
            <a:spAutoFit/>
          </a:bodyPr>
          <a:lstStyle/>
          <a:p>
            <a:pPr marL="7620">
              <a:lnSpc>
                <a:spcPct val="75000"/>
              </a:lnSpc>
              <a:spcBef>
                <a:spcPts val="67"/>
              </a:spcBef>
              <a:defRPr/>
            </a:pPr>
            <a:r>
              <a:rPr lang="en-US" sz="3600" b="1" spc="-350" dirty="0">
                <a:solidFill>
                  <a:srgbClr val="000000"/>
                </a:solidFill>
                <a:latin typeface="Kenvue Sans"/>
                <a:cs typeface="Arial"/>
              </a:rPr>
              <a:t>At Kenvue, we realize</a:t>
            </a:r>
            <a:r>
              <a:rPr kumimoji="0" lang="en-US" sz="3600" b="1" i="0" u="none" strike="noStrike" kern="1200" cap="none" spc="-350" normalizeH="0" baseline="0" noProof="0" dirty="0">
                <a:ln>
                  <a:noFill/>
                </a:ln>
                <a:solidFill>
                  <a:srgbClr val="000000"/>
                </a:solidFill>
                <a:effectLst/>
                <a:uLnTx/>
                <a:uFillTx/>
                <a:latin typeface="Kenvue Sans"/>
                <a:cs typeface="Arial"/>
              </a:rPr>
              <a:t> the extraordinary power of everyday care</a:t>
            </a:r>
            <a:r>
              <a:rPr lang="en-US" sz="3600" b="1" spc="-350" dirty="0">
                <a:solidFill>
                  <a:srgbClr val="000000"/>
                </a:solidFill>
                <a:latin typeface="Kenvue Sans"/>
                <a:cs typeface="Arial"/>
              </a:rPr>
              <a:t>.</a:t>
            </a:r>
            <a:endParaRPr lang="en-US" sz="3600" dirty="0">
              <a:latin typeface="Kenvue Sans"/>
              <a:cs typeface="Arial"/>
            </a:endParaRPr>
          </a:p>
        </p:txBody>
      </p:sp>
      <p:pic>
        <p:nvPicPr>
          <p:cNvPr id="8" name="Picture 7">
            <a:extLst>
              <a:ext uri="{FF2B5EF4-FFF2-40B4-BE49-F238E27FC236}">
                <a16:creationId xmlns:a16="http://schemas.microsoft.com/office/drawing/2014/main" id="{98C7D388-2C0C-24EF-50EB-DF7627BACE8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584757" y="304800"/>
            <a:ext cx="5264342" cy="5638800"/>
          </a:xfrm>
          <a:prstGeom prst="roundRect">
            <a:avLst>
              <a:gd name="adj" fmla="val 4666"/>
            </a:avLst>
          </a:prstGeom>
        </p:spPr>
      </p:pic>
      <p:sp>
        <p:nvSpPr>
          <p:cNvPr id="10" name="Slide Number Placeholder 2">
            <a:extLst>
              <a:ext uri="{FF2B5EF4-FFF2-40B4-BE49-F238E27FC236}">
                <a16:creationId xmlns:a16="http://schemas.microsoft.com/office/drawing/2014/main" id="{92F0148F-799A-927E-9012-BC70DC045EC7}"/>
              </a:ext>
            </a:extLst>
          </p:cNvPr>
          <p:cNvSpPr txBox="1">
            <a:spLocks/>
          </p:cNvSpPr>
          <p:nvPr/>
        </p:nvSpPr>
        <p:spPr>
          <a:xfrm>
            <a:off x="11645766" y="6388192"/>
            <a:ext cx="247042" cy="123111"/>
          </a:xfrm>
          <a:prstGeom prst="rect">
            <a:avLst/>
          </a:prstGeom>
        </p:spPr>
        <p:txBody>
          <a:bodyPr vert="horz" wrap="square" lIns="0" tIns="0" rIns="0" bIns="0" rtlCol="0" anchor="b">
            <a:spAutoFit/>
          </a:bodyPr>
          <a:lstStyle>
            <a:defPPr>
              <a:defRPr lang="en-US"/>
            </a:defPPr>
            <a:lvl1pPr marL="0" algn="r" defTabSz="914400" rtl="0" eaLnBrk="1" latinLnBrk="0" hangingPunct="1">
              <a:defRPr sz="800" kern="1200" spc="-4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E1FFAB-E171-455B-9038-C4EED3267AD2}" type="slidenum">
              <a:rPr kumimoji="0" lang="en-GB" sz="800" b="0" i="0" u="none" strike="noStrike" kern="1200" cap="none" spc="-40" normalizeH="0" baseline="0" noProof="0" smtClean="0">
                <a:ln>
                  <a:noFill/>
                </a:ln>
                <a:solidFill>
                  <a:srgbClr val="000000"/>
                </a:solidFill>
                <a:effectLst/>
                <a:uLnTx/>
                <a:uFillTx/>
                <a:latin typeface="Kenvue Sans" panose="020B050403010204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800" b="0" i="0" u="none" strike="noStrike" kern="1200" cap="none" spc="-40" normalizeH="0" baseline="0" noProof="0" dirty="0">
              <a:ln>
                <a:noFill/>
              </a:ln>
              <a:solidFill>
                <a:srgbClr val="000000"/>
              </a:solidFill>
              <a:effectLst/>
              <a:uLnTx/>
              <a:uFillTx/>
              <a:latin typeface="Kenvue Sans" panose="020B0504030102040203" pitchFamily="34" charset="0"/>
              <a:ea typeface="+mn-ea"/>
              <a:cs typeface="+mn-cs"/>
            </a:endParaRPr>
          </a:p>
        </p:txBody>
      </p:sp>
      <p:grpSp>
        <p:nvGrpSpPr>
          <p:cNvPr id="2" name="Group 1">
            <a:extLst>
              <a:ext uri="{FF2B5EF4-FFF2-40B4-BE49-F238E27FC236}">
                <a16:creationId xmlns:a16="http://schemas.microsoft.com/office/drawing/2014/main" id="{A738B5F1-5C68-0B3F-EF0B-6EF685B6E6D9}"/>
              </a:ext>
            </a:extLst>
          </p:cNvPr>
          <p:cNvGrpSpPr/>
          <p:nvPr/>
        </p:nvGrpSpPr>
        <p:grpSpPr>
          <a:xfrm>
            <a:off x="342901" y="3193791"/>
            <a:ext cx="6007099" cy="2534545"/>
            <a:chOff x="340897" y="1965279"/>
            <a:chExt cx="8092967" cy="2291715"/>
          </a:xfrm>
        </p:grpSpPr>
        <p:sp>
          <p:nvSpPr>
            <p:cNvPr id="7" name="Rounded Rectangle 5">
              <a:extLst>
                <a:ext uri="{FF2B5EF4-FFF2-40B4-BE49-F238E27FC236}">
                  <a16:creationId xmlns:a16="http://schemas.microsoft.com/office/drawing/2014/main" id="{6BE7B240-C10A-3202-25DC-2C639F7D95EF}"/>
                </a:ext>
              </a:extLst>
            </p:cNvPr>
            <p:cNvSpPr/>
            <p:nvPr/>
          </p:nvSpPr>
          <p:spPr>
            <a:xfrm>
              <a:off x="348672" y="1965279"/>
              <a:ext cx="2421360" cy="993128"/>
            </a:xfrm>
            <a:prstGeom prst="roundRect">
              <a:avLst>
                <a:gd name="adj" fmla="val 19195"/>
              </a:avLst>
            </a:prstGeom>
            <a:solidFill>
              <a:srgbClr val="BF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9" name="Rounded Rectangle 7">
              <a:extLst>
                <a:ext uri="{FF2B5EF4-FFF2-40B4-BE49-F238E27FC236}">
                  <a16:creationId xmlns:a16="http://schemas.microsoft.com/office/drawing/2014/main" id="{C9E319B1-BC1E-A6FB-E795-37A62AA6E497}"/>
                </a:ext>
              </a:extLst>
            </p:cNvPr>
            <p:cNvSpPr/>
            <p:nvPr/>
          </p:nvSpPr>
          <p:spPr>
            <a:xfrm>
              <a:off x="3113170" y="1965279"/>
              <a:ext cx="2421360" cy="993128"/>
            </a:xfrm>
            <a:prstGeom prst="roundRect">
              <a:avLst>
                <a:gd name="adj" fmla="val 20833"/>
              </a:avLst>
            </a:prstGeom>
            <a:solidFill>
              <a:srgbClr val="BF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1" name="Rounded Rectangle 8">
              <a:extLst>
                <a:ext uri="{FF2B5EF4-FFF2-40B4-BE49-F238E27FC236}">
                  <a16:creationId xmlns:a16="http://schemas.microsoft.com/office/drawing/2014/main" id="{04736B0E-80DB-CCF3-61AB-96BAD36C43D5}"/>
                </a:ext>
              </a:extLst>
            </p:cNvPr>
            <p:cNvSpPr/>
            <p:nvPr/>
          </p:nvSpPr>
          <p:spPr>
            <a:xfrm>
              <a:off x="5884440" y="1965279"/>
              <a:ext cx="2549424" cy="993128"/>
            </a:xfrm>
            <a:prstGeom prst="roundRect">
              <a:avLst>
                <a:gd name="adj" fmla="val 20014"/>
              </a:avLst>
            </a:prstGeom>
            <a:solidFill>
              <a:srgbClr val="BF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3" name="Rounded Rectangle 15">
              <a:extLst>
                <a:ext uri="{FF2B5EF4-FFF2-40B4-BE49-F238E27FC236}">
                  <a16:creationId xmlns:a16="http://schemas.microsoft.com/office/drawing/2014/main" id="{1AE6D54F-ECF3-96A4-DB9F-0BEE725B48C5}"/>
                </a:ext>
              </a:extLst>
            </p:cNvPr>
            <p:cNvSpPr/>
            <p:nvPr/>
          </p:nvSpPr>
          <p:spPr>
            <a:xfrm>
              <a:off x="340897" y="3265297"/>
              <a:ext cx="2421360" cy="991697"/>
            </a:xfrm>
            <a:prstGeom prst="roundRect">
              <a:avLst>
                <a:gd name="adj" fmla="val 20022"/>
              </a:avLst>
            </a:prstGeom>
            <a:solidFill>
              <a:srgbClr val="BF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4" name="Rounded Rectangle 24">
              <a:extLst>
                <a:ext uri="{FF2B5EF4-FFF2-40B4-BE49-F238E27FC236}">
                  <a16:creationId xmlns:a16="http://schemas.microsoft.com/office/drawing/2014/main" id="{A7D4B91D-7F4E-E73A-4883-80AB9F96AE06}"/>
                </a:ext>
              </a:extLst>
            </p:cNvPr>
            <p:cNvSpPr/>
            <p:nvPr/>
          </p:nvSpPr>
          <p:spPr>
            <a:xfrm>
              <a:off x="5884440" y="3265297"/>
              <a:ext cx="2549424" cy="991697"/>
            </a:xfrm>
            <a:prstGeom prst="roundRect">
              <a:avLst>
                <a:gd name="adj" fmla="val 19202"/>
              </a:avLst>
            </a:prstGeom>
            <a:solidFill>
              <a:srgbClr val="BF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grpSp>
      <p:sp>
        <p:nvSpPr>
          <p:cNvPr id="18" name="object 2">
            <a:extLst>
              <a:ext uri="{FF2B5EF4-FFF2-40B4-BE49-F238E27FC236}">
                <a16:creationId xmlns:a16="http://schemas.microsoft.com/office/drawing/2014/main" id="{8B0FD497-921B-2F0C-EF35-370DF2BEEFCA}"/>
              </a:ext>
            </a:extLst>
          </p:cNvPr>
          <p:cNvSpPr txBox="1">
            <a:spLocks/>
          </p:cNvSpPr>
          <p:nvPr/>
        </p:nvSpPr>
        <p:spPr>
          <a:xfrm>
            <a:off x="553278" y="3453845"/>
            <a:ext cx="1316299" cy="589612"/>
          </a:xfrm>
          <a:prstGeom prst="rect">
            <a:avLst/>
          </a:prstGeom>
        </p:spPr>
        <p:txBody>
          <a:bodyPr vert="horz" wrap="square" lIns="0" tIns="8854" rIns="0" bIns="0" rtlCol="0">
            <a:spAutoFit/>
          </a:bodyPr>
          <a:lstStyle>
            <a:lvl1pPr algn="l" defTabSz="914400" rtl="0" eaLnBrk="1" latinLnBrk="0" hangingPunct="1">
              <a:lnSpc>
                <a:spcPct val="90000"/>
              </a:lnSpc>
              <a:spcBef>
                <a:spcPct val="0"/>
              </a:spcBef>
              <a:buNone/>
              <a:defRPr sz="3000" b="1" kern="1200" spc="-40" baseline="0">
                <a:solidFill>
                  <a:schemeClr val="tx1"/>
                </a:solidFill>
                <a:latin typeface="+mj-lt"/>
                <a:ea typeface="+mj-ea"/>
                <a:cs typeface="+mj-cs"/>
              </a:defRPr>
            </a:lvl1p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2800" b="1"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$15bn</a:t>
            </a:r>
          </a:p>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300" b="0"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2022 Net Sales</a:t>
            </a:r>
            <a:endParaRPr kumimoji="0" lang="en-US" sz="1300" b="0" i="0" u="none" strike="noStrike" kern="1200" cap="none" spc="-30" normalizeH="0" baseline="30000" noProof="0" dirty="0">
              <a:ln>
                <a:noFill/>
              </a:ln>
              <a:solidFill>
                <a:srgbClr val="000000"/>
              </a:solidFill>
              <a:effectLst/>
              <a:uLnTx/>
              <a:uFillTx/>
              <a:latin typeface="Kenvue Sans" panose="020B0504030102040203" pitchFamily="34" charset="0"/>
              <a:ea typeface="+mj-ea"/>
              <a:cs typeface="+mj-cs"/>
            </a:endParaRPr>
          </a:p>
        </p:txBody>
      </p:sp>
      <p:sp>
        <p:nvSpPr>
          <p:cNvPr id="19" name="object 2">
            <a:extLst>
              <a:ext uri="{FF2B5EF4-FFF2-40B4-BE49-F238E27FC236}">
                <a16:creationId xmlns:a16="http://schemas.microsoft.com/office/drawing/2014/main" id="{5BE062D2-8465-1865-39D8-7DAE272F2F6F}"/>
              </a:ext>
            </a:extLst>
          </p:cNvPr>
          <p:cNvSpPr txBox="1">
            <a:spLocks/>
          </p:cNvSpPr>
          <p:nvPr/>
        </p:nvSpPr>
        <p:spPr>
          <a:xfrm>
            <a:off x="2735776" y="3456749"/>
            <a:ext cx="1520621" cy="589612"/>
          </a:xfrm>
          <a:prstGeom prst="rect">
            <a:avLst/>
          </a:prstGeom>
        </p:spPr>
        <p:txBody>
          <a:bodyPr vert="horz" wrap="square" lIns="0" tIns="8854" rIns="0" bIns="0" rtlCol="0">
            <a:spAutoFit/>
          </a:bodyPr>
          <a:lstStyle>
            <a:lvl1pPr algn="l" defTabSz="914400" rtl="0" eaLnBrk="1" latinLnBrk="0" hangingPunct="1">
              <a:lnSpc>
                <a:spcPct val="90000"/>
              </a:lnSpc>
              <a:spcBef>
                <a:spcPct val="0"/>
              </a:spcBef>
              <a:buNone/>
              <a:defRPr sz="3000" b="1" kern="1200" spc="-40" baseline="0">
                <a:solidFill>
                  <a:schemeClr val="tx1"/>
                </a:solidFill>
                <a:latin typeface="+mj-lt"/>
                <a:ea typeface="+mj-ea"/>
                <a:cs typeface="+mj-cs"/>
              </a:defRPr>
            </a:lvl1p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2800" b="1"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3</a:t>
            </a:r>
          </a:p>
          <a:p>
            <a:pPr marL="7700">
              <a:spcBef>
                <a:spcPts val="69"/>
              </a:spcBef>
              <a:defRPr/>
            </a:pPr>
            <a:r>
              <a:rPr kumimoji="0" lang="en-US" sz="1300" b="0"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Segments</a:t>
            </a:r>
            <a:endParaRPr lang="en-HK" sz="16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20" name="object 2">
            <a:extLst>
              <a:ext uri="{FF2B5EF4-FFF2-40B4-BE49-F238E27FC236}">
                <a16:creationId xmlns:a16="http://schemas.microsoft.com/office/drawing/2014/main" id="{55C14D0C-9B84-B0BB-48D3-FF3C22836383}"/>
              </a:ext>
            </a:extLst>
          </p:cNvPr>
          <p:cNvSpPr txBox="1">
            <a:spLocks/>
          </p:cNvSpPr>
          <p:nvPr/>
        </p:nvSpPr>
        <p:spPr>
          <a:xfrm>
            <a:off x="4711016" y="3453845"/>
            <a:ext cx="1056946" cy="589612"/>
          </a:xfrm>
          <a:prstGeom prst="rect">
            <a:avLst/>
          </a:prstGeom>
        </p:spPr>
        <p:txBody>
          <a:bodyPr vert="horz" wrap="square" lIns="0" tIns="8854" rIns="0" bIns="0" rtlCol="0">
            <a:spAutoFit/>
          </a:bodyPr>
          <a:lstStyle>
            <a:lvl1pPr algn="l" defTabSz="914400" rtl="0" eaLnBrk="1" latinLnBrk="0" hangingPunct="1">
              <a:lnSpc>
                <a:spcPct val="90000"/>
              </a:lnSpc>
              <a:spcBef>
                <a:spcPct val="0"/>
              </a:spcBef>
              <a:buNone/>
              <a:defRPr sz="3000" b="1" kern="1200" spc="-40" baseline="0">
                <a:solidFill>
                  <a:schemeClr val="tx1"/>
                </a:solidFill>
                <a:latin typeface="+mj-lt"/>
                <a:ea typeface="+mj-ea"/>
                <a:cs typeface="+mj-cs"/>
              </a:defRPr>
            </a:lvl1p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2800" b="1"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135+</a:t>
            </a:r>
          </a:p>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300" b="0"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Year History</a:t>
            </a:r>
          </a:p>
        </p:txBody>
      </p:sp>
      <p:sp>
        <p:nvSpPr>
          <p:cNvPr id="33" name="object 2">
            <a:extLst>
              <a:ext uri="{FF2B5EF4-FFF2-40B4-BE49-F238E27FC236}">
                <a16:creationId xmlns:a16="http://schemas.microsoft.com/office/drawing/2014/main" id="{CC65F20E-26E1-598F-7E87-3D645164E628}"/>
              </a:ext>
            </a:extLst>
          </p:cNvPr>
          <p:cNvSpPr txBox="1">
            <a:spLocks/>
          </p:cNvSpPr>
          <p:nvPr/>
        </p:nvSpPr>
        <p:spPr>
          <a:xfrm>
            <a:off x="4716979" y="4833579"/>
            <a:ext cx="2121583" cy="782486"/>
          </a:xfrm>
          <a:prstGeom prst="rect">
            <a:avLst/>
          </a:prstGeom>
        </p:spPr>
        <p:txBody>
          <a:bodyPr vert="horz" wrap="square" lIns="0" tIns="8854" rIns="0" bIns="0" rtlCol="0">
            <a:spAutoFit/>
          </a:bodyPr>
          <a:lstStyle>
            <a:lvl1pPr algn="l" defTabSz="914400" rtl="0" eaLnBrk="1" latinLnBrk="0" hangingPunct="1">
              <a:lnSpc>
                <a:spcPct val="90000"/>
              </a:lnSpc>
              <a:spcBef>
                <a:spcPct val="0"/>
              </a:spcBef>
              <a:buNone/>
              <a:defRPr sz="3000" b="1" kern="1200" spc="-40" baseline="0">
                <a:solidFill>
                  <a:schemeClr val="tx1"/>
                </a:solidFill>
                <a:latin typeface="+mj-lt"/>
                <a:ea typeface="+mj-ea"/>
                <a:cs typeface="+mj-cs"/>
              </a:defRPr>
            </a:lvl1p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2800" b="1"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50+</a:t>
            </a:r>
          </a:p>
          <a:p>
            <a:pPr marL="7700" marR="0" lvl="0" indent="0" algn="l" defTabSz="914400" rtl="0" eaLnBrk="1" fontAlgn="auto" latinLnBrk="0" hangingPunct="1">
              <a:lnSpc>
                <a:spcPct val="90000"/>
              </a:lnSpc>
              <a:spcBef>
                <a:spcPts val="69"/>
              </a:spcBef>
              <a:spcAft>
                <a:spcPts val="0"/>
              </a:spcAft>
              <a:buClrTx/>
              <a:buSzTx/>
              <a:buFontTx/>
              <a:buNone/>
              <a:tabLst/>
              <a:defRPr/>
            </a:pPr>
            <a:r>
              <a:rPr lang="en-US" sz="1200" b="0" spc="-30" dirty="0">
                <a:solidFill>
                  <a:srgbClr val="000000"/>
                </a:solidFill>
                <a:latin typeface="Kenvue Sans" panose="020B0504030102040203" pitchFamily="34" charset="0"/>
              </a:rPr>
              <a:t>Markets with </a:t>
            </a:r>
            <a:r>
              <a:rPr kumimoji="0" lang="en-US" sz="1200" b="0"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Direct </a:t>
            </a:r>
          </a:p>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200" b="0"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Distribution</a:t>
            </a:r>
            <a:endParaRPr kumimoji="0" lang="en-US" sz="1200" b="0" i="0" u="none" strike="noStrike" kern="1200" cap="none" spc="-30" normalizeH="0" baseline="30000" noProof="0" dirty="0">
              <a:ln>
                <a:noFill/>
              </a:ln>
              <a:solidFill>
                <a:srgbClr val="000000"/>
              </a:solidFill>
              <a:effectLst/>
              <a:uLnTx/>
              <a:uFillTx/>
              <a:latin typeface="Kenvue Sans" panose="020B0504030102040203" pitchFamily="34" charset="0"/>
              <a:ea typeface="+mj-ea"/>
              <a:cs typeface="+mj-cs"/>
            </a:endParaRPr>
          </a:p>
        </p:txBody>
      </p:sp>
      <p:sp>
        <p:nvSpPr>
          <p:cNvPr id="57" name="object 2">
            <a:extLst>
              <a:ext uri="{FF2B5EF4-FFF2-40B4-BE49-F238E27FC236}">
                <a16:creationId xmlns:a16="http://schemas.microsoft.com/office/drawing/2014/main" id="{8E199052-3F9A-1C49-534C-19CE3F760335}"/>
              </a:ext>
            </a:extLst>
          </p:cNvPr>
          <p:cNvSpPr txBox="1">
            <a:spLocks/>
          </p:cNvSpPr>
          <p:nvPr/>
        </p:nvSpPr>
        <p:spPr>
          <a:xfrm>
            <a:off x="553278" y="4878216"/>
            <a:ext cx="1571679" cy="603462"/>
          </a:xfrm>
          <a:prstGeom prst="rect">
            <a:avLst/>
          </a:prstGeom>
        </p:spPr>
        <p:txBody>
          <a:bodyPr vert="horz" wrap="square" lIns="0" tIns="8854" rIns="0" bIns="0" rtlCol="0">
            <a:spAutoFit/>
          </a:bodyPr>
          <a:lstStyle>
            <a:lvl1pPr algn="l" defTabSz="914400" rtl="0" eaLnBrk="1" latinLnBrk="0" hangingPunct="1">
              <a:lnSpc>
                <a:spcPct val="90000"/>
              </a:lnSpc>
              <a:spcBef>
                <a:spcPct val="0"/>
              </a:spcBef>
              <a:buNone/>
              <a:defRPr sz="3000" b="1" kern="1200" spc="-40" baseline="0">
                <a:solidFill>
                  <a:schemeClr val="tx1"/>
                </a:solidFill>
                <a:latin typeface="+mj-lt"/>
                <a:ea typeface="+mj-ea"/>
                <a:cs typeface="+mj-cs"/>
              </a:defRPr>
            </a:lvl1p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2800" b="1"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~1.2bn</a:t>
            </a:r>
          </a:p>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300" b="0"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People Served</a:t>
            </a:r>
          </a:p>
        </p:txBody>
      </p:sp>
      <p:sp>
        <p:nvSpPr>
          <p:cNvPr id="58" name="Rounded Rectangle 15">
            <a:extLst>
              <a:ext uri="{FF2B5EF4-FFF2-40B4-BE49-F238E27FC236}">
                <a16:creationId xmlns:a16="http://schemas.microsoft.com/office/drawing/2014/main" id="{67D193B2-BCE8-2369-858E-CB7C90509ACD}"/>
              </a:ext>
            </a:extLst>
          </p:cNvPr>
          <p:cNvSpPr/>
          <p:nvPr/>
        </p:nvSpPr>
        <p:spPr>
          <a:xfrm>
            <a:off x="2434659" y="4641142"/>
            <a:ext cx="1797283" cy="1096777"/>
          </a:xfrm>
          <a:prstGeom prst="roundRect">
            <a:avLst>
              <a:gd name="adj" fmla="val 20022"/>
            </a:avLst>
          </a:prstGeom>
          <a:solidFill>
            <a:srgbClr val="BF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59" name="object 2">
            <a:extLst>
              <a:ext uri="{FF2B5EF4-FFF2-40B4-BE49-F238E27FC236}">
                <a16:creationId xmlns:a16="http://schemas.microsoft.com/office/drawing/2014/main" id="{31502440-C42C-7DE8-7EE5-C3D66CB40EBF}"/>
              </a:ext>
            </a:extLst>
          </p:cNvPr>
          <p:cNvSpPr txBox="1">
            <a:spLocks/>
          </p:cNvSpPr>
          <p:nvPr/>
        </p:nvSpPr>
        <p:spPr>
          <a:xfrm>
            <a:off x="2731931" y="4798287"/>
            <a:ext cx="2121583" cy="782486"/>
          </a:xfrm>
          <a:prstGeom prst="rect">
            <a:avLst/>
          </a:prstGeom>
        </p:spPr>
        <p:txBody>
          <a:bodyPr vert="horz" wrap="square" lIns="0" tIns="8854" rIns="0" bIns="0" rtlCol="0">
            <a:spAutoFit/>
          </a:bodyPr>
          <a:lstStyle>
            <a:lvl1pPr algn="l" defTabSz="914400" rtl="0" eaLnBrk="1" latinLnBrk="0" hangingPunct="1">
              <a:lnSpc>
                <a:spcPct val="90000"/>
              </a:lnSpc>
              <a:spcBef>
                <a:spcPct val="0"/>
              </a:spcBef>
              <a:buNone/>
              <a:defRPr sz="3000" b="1" kern="1200" spc="-40" baseline="0">
                <a:solidFill>
                  <a:schemeClr val="tx1"/>
                </a:solidFill>
                <a:latin typeface="+mj-lt"/>
                <a:ea typeface="+mj-ea"/>
                <a:cs typeface="+mj-cs"/>
              </a:defRPr>
            </a:lvl1pPr>
          </a:lstStyle>
          <a:p>
            <a:pPr marL="7700">
              <a:spcBef>
                <a:spcPts val="69"/>
              </a:spcBef>
              <a:defRPr/>
            </a:pPr>
            <a:r>
              <a:rPr kumimoji="0" lang="en-US" sz="1300" b="0"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across</a:t>
            </a:r>
            <a:endParaRPr kumimoji="0" lang="en-US" sz="1300" b="0" i="0" u="none" strike="noStrike" kern="1200" cap="none" spc="-30" normalizeH="0" baseline="30000" noProof="0" dirty="0">
              <a:ln>
                <a:noFill/>
              </a:ln>
              <a:solidFill>
                <a:srgbClr val="000000"/>
              </a:solidFill>
              <a:effectLst/>
              <a:uLnTx/>
              <a:uFillTx/>
              <a:latin typeface="Kenvue Sans" panose="020B0504030102040203" pitchFamily="34" charset="0"/>
              <a:ea typeface="+mj-ea"/>
              <a:cs typeface="+mj-cs"/>
            </a:endParaRPr>
          </a:p>
          <a:p>
            <a:pPr marL="7700" marR="0" lvl="0" indent="0" defTabSz="914400" rtl="0" eaLnBrk="1" fontAlgn="auto" latinLnBrk="0" hangingPunct="1">
              <a:lnSpc>
                <a:spcPct val="90000"/>
              </a:lnSpc>
              <a:spcBef>
                <a:spcPts val="69"/>
              </a:spcBef>
              <a:spcAft>
                <a:spcPts val="0"/>
              </a:spcAft>
              <a:buClrTx/>
              <a:buSzTx/>
              <a:buFontTx/>
              <a:buNone/>
              <a:tabLst/>
              <a:defRPr/>
            </a:pPr>
            <a:r>
              <a:rPr kumimoji="0" lang="en-US" sz="2800" b="1"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&gt;165</a:t>
            </a:r>
          </a:p>
          <a:p>
            <a:pPr marL="7700" marR="0" lvl="0" indent="0" defTabSz="914400" rtl="0" eaLnBrk="1" fontAlgn="auto" latinLnBrk="0" hangingPunct="1">
              <a:lnSpc>
                <a:spcPct val="90000"/>
              </a:lnSpc>
              <a:spcBef>
                <a:spcPts val="69"/>
              </a:spcBef>
              <a:spcAft>
                <a:spcPts val="0"/>
              </a:spcAft>
              <a:buClrTx/>
              <a:buSzTx/>
              <a:buFontTx/>
              <a:buNone/>
              <a:tabLst/>
              <a:defRPr/>
            </a:pPr>
            <a:r>
              <a:rPr kumimoji="0" lang="en-US" sz="1300" b="0" i="0" u="none" strike="noStrike" kern="1200" cap="none" spc="-30" normalizeH="0" baseline="0" noProof="0" dirty="0">
                <a:ln>
                  <a:noFill/>
                </a:ln>
                <a:solidFill>
                  <a:srgbClr val="000000"/>
                </a:solidFill>
                <a:effectLst/>
                <a:uLnTx/>
                <a:uFillTx/>
                <a:latin typeface="Kenvue Sans" panose="020B0504030102040203" pitchFamily="34" charset="0"/>
                <a:ea typeface="+mj-ea"/>
                <a:cs typeface="+mj-cs"/>
              </a:rPr>
              <a:t>Markets</a:t>
            </a:r>
            <a:endParaRPr kumimoji="0" lang="en-US" sz="1300" b="0" i="0" u="none" strike="noStrike" kern="1200" cap="none" spc="-30" normalizeH="0" baseline="30000" noProof="0" dirty="0">
              <a:ln>
                <a:noFill/>
              </a:ln>
              <a:solidFill>
                <a:srgbClr val="000000"/>
              </a:solidFill>
              <a:effectLst/>
              <a:uLnTx/>
              <a:uFillTx/>
              <a:latin typeface="Kenvue Sans" panose="020B0504030102040203" pitchFamily="34" charset="0"/>
              <a:ea typeface="+mj-ea"/>
              <a:cs typeface="+mj-cs"/>
            </a:endParaRPr>
          </a:p>
        </p:txBody>
      </p:sp>
    </p:spTree>
    <p:extLst>
      <p:ext uri="{BB962C8B-B14F-4D97-AF65-F5344CB8AC3E}">
        <p14:creationId xmlns:p14="http://schemas.microsoft.com/office/powerpoint/2010/main" val="3568359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6227BD-2666-0956-2675-AE186DF1C94F}"/>
              </a:ext>
            </a:extLst>
          </p:cNvPr>
          <p:cNvSpPr/>
          <p:nvPr/>
        </p:nvSpPr>
        <p:spPr>
          <a:xfrm>
            <a:off x="10339417" y="4001238"/>
            <a:ext cx="1517102" cy="2032458"/>
          </a:xfrm>
          <a:prstGeom prst="roundRect">
            <a:avLst>
              <a:gd name="adj" fmla="val 9846"/>
            </a:avLst>
          </a:prstGeom>
          <a:solidFill>
            <a:srgbClr val="ECA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solidFill>
                <a:sysClr val="windowText" lastClr="000000"/>
              </a:solidFill>
            </a:endParaRPr>
          </a:p>
        </p:txBody>
      </p:sp>
      <p:sp>
        <p:nvSpPr>
          <p:cNvPr id="5" name="Rectangle: Rounded Corners 4">
            <a:extLst>
              <a:ext uri="{FF2B5EF4-FFF2-40B4-BE49-F238E27FC236}">
                <a16:creationId xmlns:a16="http://schemas.microsoft.com/office/drawing/2014/main" id="{D392AA84-1C3F-427A-1311-229184D2005F}"/>
              </a:ext>
            </a:extLst>
          </p:cNvPr>
          <p:cNvSpPr/>
          <p:nvPr/>
        </p:nvSpPr>
        <p:spPr>
          <a:xfrm>
            <a:off x="5584266" y="3976496"/>
            <a:ext cx="1517102" cy="2057199"/>
          </a:xfrm>
          <a:prstGeom prst="roundRect">
            <a:avLst>
              <a:gd name="adj" fmla="val 13033"/>
            </a:avLst>
          </a:prstGeom>
          <a:solidFill>
            <a:srgbClr val="C7E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a:p>
            <a:pPr algn="ctr"/>
            <a:endParaRPr lang="en-HK" dirty="0">
              <a:solidFill>
                <a:sysClr val="windowText" lastClr="000000"/>
              </a:solidFill>
            </a:endParaRPr>
          </a:p>
        </p:txBody>
      </p:sp>
      <p:sp>
        <p:nvSpPr>
          <p:cNvPr id="4" name="Rectangle: Rounded Corners 3">
            <a:extLst>
              <a:ext uri="{FF2B5EF4-FFF2-40B4-BE49-F238E27FC236}">
                <a16:creationId xmlns:a16="http://schemas.microsoft.com/office/drawing/2014/main" id="{C620B0A5-C5EC-8FF4-494C-ED8A9FD5A6B7}"/>
              </a:ext>
            </a:extLst>
          </p:cNvPr>
          <p:cNvSpPr/>
          <p:nvPr/>
        </p:nvSpPr>
        <p:spPr>
          <a:xfrm>
            <a:off x="8839512" y="4009254"/>
            <a:ext cx="1398031" cy="2057198"/>
          </a:xfrm>
          <a:prstGeom prst="roundRect">
            <a:avLst>
              <a:gd name="adj" fmla="val 130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solidFill>
                <a:sysClr val="windowText" lastClr="000000"/>
              </a:solidFill>
            </a:endParaRPr>
          </a:p>
        </p:txBody>
      </p:sp>
      <p:sp>
        <p:nvSpPr>
          <p:cNvPr id="8" name="Rounded Rectangle 11">
            <a:extLst>
              <a:ext uri="{FF2B5EF4-FFF2-40B4-BE49-F238E27FC236}">
                <a16:creationId xmlns:a16="http://schemas.microsoft.com/office/drawing/2014/main" id="{22EFA0F9-F335-8149-ECCD-865A9FDEE0C9}"/>
              </a:ext>
            </a:extLst>
          </p:cNvPr>
          <p:cNvSpPr/>
          <p:nvPr/>
        </p:nvSpPr>
        <p:spPr>
          <a:xfrm>
            <a:off x="289223" y="602165"/>
            <a:ext cx="5184395" cy="5431529"/>
          </a:xfrm>
          <a:prstGeom prst="roundRect">
            <a:avLst>
              <a:gd name="adj" fmla="val 40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object 4">
            <a:extLst>
              <a:ext uri="{FF2B5EF4-FFF2-40B4-BE49-F238E27FC236}">
                <a16:creationId xmlns:a16="http://schemas.microsoft.com/office/drawing/2014/main" id="{9A5F6C51-ED7F-2A50-9E67-254656E5CA12}"/>
              </a:ext>
            </a:extLst>
          </p:cNvPr>
          <p:cNvSpPr txBox="1"/>
          <p:nvPr/>
        </p:nvSpPr>
        <p:spPr>
          <a:xfrm>
            <a:off x="488388" y="161587"/>
            <a:ext cx="6629032" cy="316328"/>
          </a:xfrm>
          <a:prstGeom prst="rect">
            <a:avLst/>
          </a:prstGeom>
        </p:spPr>
        <p:txBody>
          <a:bodyPr vert="horz" wrap="square" lIns="0" tIns="8469" rIns="0" bIns="0" rtlCol="0">
            <a:spAutoFit/>
          </a:bodyPr>
          <a:lstStyle/>
          <a:p>
            <a:pPr marL="7700" marR="0" lvl="0" indent="0" algn="l" defTabSz="914400" rtl="0" eaLnBrk="1" fontAlgn="auto" latinLnBrk="0" hangingPunct="1">
              <a:lnSpc>
                <a:spcPct val="100000"/>
              </a:lnSpc>
              <a:spcBef>
                <a:spcPts val="67"/>
              </a:spcBef>
              <a:spcAft>
                <a:spcPts val="0"/>
              </a:spcAft>
              <a:buClrTx/>
              <a:buSzTx/>
              <a:buFontTx/>
              <a:buNone/>
              <a:tabLst/>
              <a:defRPr/>
            </a:pPr>
            <a:r>
              <a:rPr lang="en-HK" sz="2000" b="1" dirty="0">
                <a:latin typeface="Kenvue Sans Extrabold" panose="020B0904030102040203" pitchFamily="34" charset="0"/>
              </a:rPr>
              <a:t>Our Supply Chain Operations in Thailand</a:t>
            </a:r>
            <a:endParaRPr kumimoji="0" lang="en-HK" sz="1200" b="1" i="0" u="none" strike="noStrike" kern="1200" cap="none" spc="-20" normalizeH="0" baseline="0" noProof="0" dirty="0">
              <a:ln>
                <a:noFill/>
              </a:ln>
              <a:solidFill>
                <a:srgbClr val="000000"/>
              </a:solidFill>
              <a:effectLst/>
              <a:uLnTx/>
              <a:uFillTx/>
              <a:latin typeface="Kenvue Sans Extrabold" panose="020B0904030102040203" pitchFamily="34" charset="0"/>
              <a:cs typeface="Arial" panose="020B0604020202020204" pitchFamily="34" charset="0"/>
            </a:endParaRPr>
          </a:p>
        </p:txBody>
      </p:sp>
      <p:sp>
        <p:nvSpPr>
          <p:cNvPr id="15" name="TextBox 14">
            <a:extLst>
              <a:ext uri="{FF2B5EF4-FFF2-40B4-BE49-F238E27FC236}">
                <a16:creationId xmlns:a16="http://schemas.microsoft.com/office/drawing/2014/main" id="{B801E158-3DD1-485B-D295-6FB1D87D0384}"/>
              </a:ext>
            </a:extLst>
          </p:cNvPr>
          <p:cNvSpPr txBox="1"/>
          <p:nvPr/>
        </p:nvSpPr>
        <p:spPr>
          <a:xfrm>
            <a:off x="650139" y="989663"/>
            <a:ext cx="716543" cy="492443"/>
          </a:xfrm>
          <a:prstGeom prst="rect">
            <a:avLst/>
          </a:prstGeom>
          <a:noFill/>
        </p:spPr>
        <p:txBody>
          <a:bodyPr wrap="none" lIns="0" tIns="0" rIns="0" bIns="0" rtlCol="0">
            <a:spAutoFit/>
          </a:bodyPr>
          <a:lstStyle>
            <a:defPPr>
              <a:defRPr lang="en-US"/>
            </a:defPPr>
            <a:lvl1pPr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1pPr>
            <a:lvl2pPr marL="456364" indent="-170641"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2pPr>
            <a:lvl3pPr marL="913723" indent="-342274"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3pPr>
            <a:lvl4pPr marL="1371080" indent="-513908"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4pPr>
            <a:lvl5pPr marL="1828438" indent="-685540"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5pPr>
            <a:lvl6pPr marL="1428622"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6pPr>
            <a:lvl7pPr marL="1714346"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7pPr>
            <a:lvl8pPr marL="2000070"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8pPr>
            <a:lvl9pPr marL="2285794"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9pPr>
          </a:lstStyle>
          <a:p>
            <a:pPr marL="0" marR="0" lvl="0" indent="0" algn="l" defTabSz="456364" rtl="0" eaLnBrk="1" fontAlgn="base" latinLnBrk="0" hangingPunct="1">
              <a:lnSpc>
                <a:spcPct val="100000"/>
              </a:lnSpc>
              <a:spcBef>
                <a:spcPts val="0"/>
              </a:spcBef>
              <a:spcAft>
                <a:spcPct val="0"/>
              </a:spcAft>
              <a:buClrTx/>
              <a:buSzTx/>
              <a:buFontTx/>
              <a:buNone/>
              <a:tabLst/>
              <a:defRPr/>
            </a:pPr>
            <a:r>
              <a:rPr lang="en-US" sz="3200" b="1" dirty="0">
                <a:solidFill>
                  <a:srgbClr val="000000"/>
                </a:solidFill>
                <a:latin typeface="Kenvue Sans" panose="020B0504030102040203" pitchFamily="34" charset="0"/>
              </a:rPr>
              <a:t>50</a:t>
            </a:r>
            <a:r>
              <a:rPr lang="en-US" sz="1600" b="1" dirty="0">
                <a:solidFill>
                  <a:srgbClr val="000000"/>
                </a:solidFill>
                <a:latin typeface="Kenvue Sans" panose="020B0504030102040203" pitchFamily="34" charset="0"/>
              </a:rPr>
              <a:t>+</a:t>
            </a:r>
            <a:endParaRPr kumimoji="0" lang="en-US" sz="1600" b="1" i="0" u="none" strike="noStrike" kern="1200" cap="none" spc="0" normalizeH="0" baseline="0" noProof="0" dirty="0">
              <a:ln>
                <a:noFill/>
              </a:ln>
              <a:solidFill>
                <a:srgbClr val="000000"/>
              </a:solidFill>
              <a:effectLst/>
              <a:uLnTx/>
              <a:uFillTx/>
              <a:latin typeface="Kenvue Sans" panose="020B0504030102040203" pitchFamily="34" charset="0"/>
              <a:ea typeface="Arial Unicode MS" pitchFamily="-65" charset="0"/>
              <a:cs typeface="Arial Unicode MS" pitchFamily="-65" charset="0"/>
            </a:endParaRPr>
          </a:p>
        </p:txBody>
      </p:sp>
      <p:sp>
        <p:nvSpPr>
          <p:cNvPr id="16" name="TextBox 15">
            <a:extLst>
              <a:ext uri="{FF2B5EF4-FFF2-40B4-BE49-F238E27FC236}">
                <a16:creationId xmlns:a16="http://schemas.microsoft.com/office/drawing/2014/main" id="{94986758-F9F8-0D24-B182-28C17FC9FF74}"/>
              </a:ext>
            </a:extLst>
          </p:cNvPr>
          <p:cNvSpPr txBox="1"/>
          <p:nvPr/>
        </p:nvSpPr>
        <p:spPr>
          <a:xfrm>
            <a:off x="610812" y="1554304"/>
            <a:ext cx="1144836" cy="369812"/>
          </a:xfrm>
          <a:prstGeom prst="rect">
            <a:avLst/>
          </a:prstGeom>
          <a:noFill/>
        </p:spPr>
        <p:txBody>
          <a:bodyPr wrap="square" lIns="0" tIns="0" rIns="0" bIns="0" rtlCol="0">
            <a:noAutofit/>
          </a:bodyPr>
          <a:lstStyle>
            <a:defPPr>
              <a:defRPr lang="en-US"/>
            </a:defPPr>
            <a:lvl1pPr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1pPr>
            <a:lvl2pPr marL="456364" indent="-170641"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2pPr>
            <a:lvl3pPr marL="913723" indent="-342274"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3pPr>
            <a:lvl4pPr marL="1371080" indent="-513908"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4pPr>
            <a:lvl5pPr marL="1828438" indent="-685540"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5pPr>
            <a:lvl6pPr marL="1428622"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6pPr>
            <a:lvl7pPr marL="1714346"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7pPr>
            <a:lvl8pPr marL="2000070"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8pPr>
            <a:lvl9pPr marL="2285794"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9pPr>
          </a:lstStyle>
          <a:p>
            <a:pPr marL="0" marR="0" lvl="0" indent="0" algn="l" defTabSz="456364"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envue Sans" panose="020B0504030102040203" pitchFamily="34" charset="0"/>
                <a:ea typeface="Arial Unicode MS" pitchFamily="-65" charset="0"/>
                <a:cs typeface="Arial Unicode MS" pitchFamily="-65" charset="0"/>
              </a:rPr>
              <a:t>Years in Thailand</a:t>
            </a:r>
            <a:endParaRPr kumimoji="0" lang="en-US" sz="1200" b="1" i="0" u="none" strike="noStrike" kern="1200" cap="none" spc="0" normalizeH="0" baseline="0" noProof="0" dirty="0">
              <a:ln>
                <a:noFill/>
              </a:ln>
              <a:solidFill>
                <a:srgbClr val="000000"/>
              </a:solidFill>
              <a:effectLst/>
              <a:uLnTx/>
              <a:uFillTx/>
              <a:latin typeface="Kenvue Sans" panose="020B0504030102040203" pitchFamily="34" charset="0"/>
              <a:ea typeface="Arial Unicode MS" pitchFamily="-65" charset="0"/>
              <a:cs typeface="Arial Unicode MS" pitchFamily="-65" charset="0"/>
            </a:endParaRPr>
          </a:p>
        </p:txBody>
      </p:sp>
      <p:sp>
        <p:nvSpPr>
          <p:cNvPr id="17" name="TextBox 16">
            <a:extLst>
              <a:ext uri="{FF2B5EF4-FFF2-40B4-BE49-F238E27FC236}">
                <a16:creationId xmlns:a16="http://schemas.microsoft.com/office/drawing/2014/main" id="{27DDFCE7-FF98-E7B9-A09D-379E9EA6BC9B}"/>
              </a:ext>
            </a:extLst>
          </p:cNvPr>
          <p:cNvSpPr txBox="1"/>
          <p:nvPr/>
        </p:nvSpPr>
        <p:spPr>
          <a:xfrm>
            <a:off x="1906526" y="1548440"/>
            <a:ext cx="1390283" cy="369812"/>
          </a:xfrm>
          <a:prstGeom prst="rect">
            <a:avLst/>
          </a:prstGeom>
          <a:noFill/>
        </p:spPr>
        <p:txBody>
          <a:bodyPr wrap="square" lIns="0" tIns="0" rIns="0" bIns="0" rtlCol="0" anchor="t">
            <a:noAutofit/>
          </a:bodyPr>
          <a:lstStyle>
            <a:defPPr>
              <a:defRPr lang="en-US"/>
            </a:defPPr>
            <a:lvl1pPr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1pPr>
            <a:lvl2pPr marL="456364" indent="-170641"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2pPr>
            <a:lvl3pPr marL="913723" indent="-342274"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3pPr>
            <a:lvl4pPr marL="1371080" indent="-513908"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4pPr>
            <a:lvl5pPr marL="1828438" indent="-685540"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5pPr>
            <a:lvl6pPr marL="1428622"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6pPr>
            <a:lvl7pPr marL="1714346"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7pPr>
            <a:lvl8pPr marL="2000070"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8pPr>
            <a:lvl9pPr marL="2285794"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9pPr>
          </a:lstStyle>
          <a:p>
            <a:pPr>
              <a:defRPr/>
            </a:pPr>
            <a:r>
              <a:rPr kumimoji="0" lang="en-US" sz="1200" b="0" i="0" u="none" strike="noStrike" kern="1200" cap="none" spc="0" normalizeH="0" baseline="0" noProof="0" dirty="0">
                <a:ln>
                  <a:noFill/>
                </a:ln>
                <a:solidFill>
                  <a:srgbClr val="000000"/>
                </a:solidFill>
                <a:effectLst/>
                <a:uLnTx/>
                <a:uFillTx/>
                <a:latin typeface="Kenvue Sans"/>
                <a:ea typeface="Arial Unicode MS"/>
                <a:cs typeface="Arial Unicode MS"/>
              </a:rPr>
              <a:t>Markets across Asia Pacific,</a:t>
            </a:r>
            <a:r>
              <a:rPr lang="en-US" sz="1200" dirty="0">
                <a:solidFill>
                  <a:srgbClr val="000000"/>
                </a:solidFill>
                <a:latin typeface="Kenvue Sans"/>
                <a:ea typeface="Arial Unicode MS"/>
                <a:cs typeface="Arial Unicode MS"/>
              </a:rPr>
              <a:t> </a:t>
            </a:r>
            <a:br>
              <a:rPr lang="en-US" sz="1200" dirty="0">
                <a:solidFill>
                  <a:srgbClr val="000000"/>
                </a:solidFill>
                <a:latin typeface="Kenvue Sans"/>
                <a:ea typeface="Arial Unicode MS"/>
                <a:cs typeface="Arial Unicode MS"/>
              </a:rPr>
            </a:br>
            <a:r>
              <a:rPr lang="en-US" sz="1200" dirty="0">
                <a:solidFill>
                  <a:srgbClr val="000000"/>
                </a:solidFill>
                <a:latin typeface="Kenvue Sans"/>
                <a:ea typeface="Arial Unicode MS"/>
                <a:cs typeface="Arial Unicode MS"/>
              </a:rPr>
              <a:t>North</a:t>
            </a:r>
            <a:r>
              <a:rPr kumimoji="0" lang="en-US" sz="1200" b="0" i="0" u="none" strike="noStrike" kern="1200" cap="none" spc="0" normalizeH="0" baseline="0" noProof="0" dirty="0">
                <a:ln>
                  <a:noFill/>
                </a:ln>
                <a:solidFill>
                  <a:srgbClr val="000000"/>
                </a:solidFill>
                <a:effectLst/>
                <a:uLnTx/>
                <a:uFillTx/>
                <a:latin typeface="Kenvue Sans"/>
                <a:ea typeface="Arial Unicode MS"/>
                <a:cs typeface="Arial Unicode MS"/>
              </a:rPr>
              <a:t> America</a:t>
            </a:r>
            <a:r>
              <a:rPr lang="en-US" sz="1200" dirty="0">
                <a:solidFill>
                  <a:srgbClr val="000000"/>
                </a:solidFill>
                <a:latin typeface="Kenvue Sans"/>
                <a:ea typeface="Arial Unicode MS"/>
                <a:cs typeface="Arial Unicode MS"/>
              </a:rPr>
              <a:t>, EMEA</a:t>
            </a:r>
            <a:endParaRPr lang="en-US" sz="1200" b="1" i="0" u="none" strike="noStrike" kern="1200" cap="none" spc="0" normalizeH="0" baseline="0" noProof="0" dirty="0">
              <a:ln>
                <a:noFill/>
              </a:ln>
              <a:solidFill>
                <a:srgbClr val="000000"/>
              </a:solidFill>
              <a:effectLst/>
              <a:uLnTx/>
              <a:uFillTx/>
              <a:latin typeface="Kenvue Sans"/>
              <a:ea typeface="Arial Unicode MS"/>
              <a:cs typeface="Arial Unicode MS"/>
            </a:endParaRPr>
          </a:p>
        </p:txBody>
      </p:sp>
      <p:sp>
        <p:nvSpPr>
          <p:cNvPr id="18" name="TextBox 17">
            <a:extLst>
              <a:ext uri="{FF2B5EF4-FFF2-40B4-BE49-F238E27FC236}">
                <a16:creationId xmlns:a16="http://schemas.microsoft.com/office/drawing/2014/main" id="{9C1B35F7-1326-AA86-FC59-FE220547E117}"/>
              </a:ext>
            </a:extLst>
          </p:cNvPr>
          <p:cNvSpPr txBox="1"/>
          <p:nvPr/>
        </p:nvSpPr>
        <p:spPr>
          <a:xfrm>
            <a:off x="3569397" y="804757"/>
            <a:ext cx="1617418" cy="369812"/>
          </a:xfrm>
          <a:prstGeom prst="rect">
            <a:avLst/>
          </a:prstGeom>
          <a:noFill/>
        </p:spPr>
        <p:txBody>
          <a:bodyPr wrap="square" lIns="0" tIns="0" rIns="0" bIns="0" rtlCol="0" anchor="t">
            <a:noAutofit/>
          </a:bodyPr>
          <a:lstStyle>
            <a:defPPr>
              <a:defRPr lang="en-US"/>
            </a:defPPr>
            <a:lvl1pPr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1pPr>
            <a:lvl2pPr marL="456364" indent="-170641"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2pPr>
            <a:lvl3pPr marL="913723" indent="-342274"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3pPr>
            <a:lvl4pPr marL="1371080" indent="-513908"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4pPr>
            <a:lvl5pPr marL="1828438" indent="-685540"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5pPr>
            <a:lvl6pPr marL="1428622"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6pPr>
            <a:lvl7pPr marL="1714346"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7pPr>
            <a:lvl8pPr marL="2000070"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8pPr>
            <a:lvl9pPr marL="2285794"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9pPr>
          </a:lstStyle>
          <a:p>
            <a:pPr marL="0" marR="0" lvl="0" indent="0" algn="l" defTabSz="456364" rtl="0" eaLnBrk="1" fontAlgn="base" latinLnBrk="0" hangingPunct="1">
              <a:spcBef>
                <a:spcPct val="50000"/>
              </a:spcBef>
              <a:spcAft>
                <a:spcPct val="0"/>
              </a:spcAft>
              <a:buClrTx/>
              <a:buSzTx/>
              <a:buFontTx/>
              <a:buNone/>
              <a:tabLst/>
              <a:defRPr/>
            </a:pPr>
            <a:r>
              <a:rPr kumimoji="0" lang="en-US" sz="1200" i="0" u="none" strike="noStrike" kern="1200" cap="none" spc="0" normalizeH="0" baseline="0" noProof="0" dirty="0">
                <a:ln>
                  <a:noFill/>
                </a:ln>
                <a:solidFill>
                  <a:srgbClr val="000000"/>
                </a:solidFill>
                <a:effectLst/>
                <a:uLnTx/>
                <a:uFillTx/>
                <a:latin typeface="Kenvue Sans"/>
                <a:ea typeface="Arial Unicode MS"/>
                <a:cs typeface="Arial Unicode MS"/>
              </a:rPr>
              <a:t>Produces brands such as</a:t>
            </a:r>
          </a:p>
          <a:p>
            <a:pPr>
              <a:lnSpc>
                <a:spcPct val="120000"/>
              </a:lnSpc>
              <a:defRPr/>
            </a:pPr>
            <a:r>
              <a:rPr lang="en-US" sz="1200" b="1" dirty="0">
                <a:solidFill>
                  <a:srgbClr val="000000"/>
                </a:solidFill>
                <a:latin typeface="Kenvue Sans"/>
                <a:ea typeface="Arial Unicode MS"/>
                <a:cs typeface="Arial Unicode MS"/>
              </a:rPr>
              <a:t>Listerine®, Aveeno®, OGX® Neutrogena®, Carefree, Stayfree, Modess and Johnson’s Baby®</a:t>
            </a:r>
            <a:endParaRPr lang="en-US" sz="1200" b="1" i="0" u="none" strike="noStrike" kern="1200" cap="none" spc="0" normalizeH="0" baseline="0" noProof="0" dirty="0">
              <a:ln>
                <a:noFill/>
              </a:ln>
              <a:solidFill>
                <a:srgbClr val="000000"/>
              </a:solidFill>
              <a:effectLst/>
              <a:uLnTx/>
              <a:uFillTx/>
              <a:latin typeface="Kenvue Sans"/>
              <a:ea typeface="Arial Unicode MS"/>
              <a:cs typeface="Arial Unicode MS"/>
            </a:endParaRPr>
          </a:p>
        </p:txBody>
      </p:sp>
      <p:cxnSp>
        <p:nvCxnSpPr>
          <p:cNvPr id="19" name="Straight Connector 18">
            <a:extLst>
              <a:ext uri="{FF2B5EF4-FFF2-40B4-BE49-F238E27FC236}">
                <a16:creationId xmlns:a16="http://schemas.microsoft.com/office/drawing/2014/main" id="{DDA2B38F-AE69-CA75-898B-3A90867D4AE5}"/>
              </a:ext>
            </a:extLst>
          </p:cNvPr>
          <p:cNvCxnSpPr>
            <a:cxnSpLocks/>
          </p:cNvCxnSpPr>
          <p:nvPr/>
        </p:nvCxnSpPr>
        <p:spPr>
          <a:xfrm>
            <a:off x="1670293" y="761063"/>
            <a:ext cx="0" cy="1663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27550FF-3112-C764-3245-BB7E2819CAFB}"/>
              </a:ext>
            </a:extLst>
          </p:cNvPr>
          <p:cNvCxnSpPr>
            <a:cxnSpLocks/>
          </p:cNvCxnSpPr>
          <p:nvPr/>
        </p:nvCxnSpPr>
        <p:spPr>
          <a:xfrm>
            <a:off x="3347667" y="773763"/>
            <a:ext cx="0" cy="1651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D69E6DD-B111-F85B-8849-282C75F01337}"/>
              </a:ext>
            </a:extLst>
          </p:cNvPr>
          <p:cNvGrpSpPr/>
          <p:nvPr/>
        </p:nvGrpSpPr>
        <p:grpSpPr>
          <a:xfrm>
            <a:off x="1580834" y="989664"/>
            <a:ext cx="1221946" cy="492443"/>
            <a:chOff x="4786121" y="1167541"/>
            <a:chExt cx="347914" cy="369331"/>
          </a:xfrm>
        </p:grpSpPr>
        <p:sp>
          <p:nvSpPr>
            <p:cNvPr id="22" name="TextBox 21">
              <a:extLst>
                <a:ext uri="{FF2B5EF4-FFF2-40B4-BE49-F238E27FC236}">
                  <a16:creationId xmlns:a16="http://schemas.microsoft.com/office/drawing/2014/main" id="{A11912AC-B461-2E81-3122-7DAC57416250}"/>
                </a:ext>
              </a:extLst>
            </p:cNvPr>
            <p:cNvSpPr txBox="1"/>
            <p:nvPr/>
          </p:nvSpPr>
          <p:spPr>
            <a:xfrm>
              <a:off x="4873800" y="1167541"/>
              <a:ext cx="260235" cy="369331"/>
            </a:xfrm>
            <a:prstGeom prst="rect">
              <a:avLst/>
            </a:prstGeom>
            <a:noFill/>
          </p:spPr>
          <p:txBody>
            <a:bodyPr wrap="square" lIns="0" tIns="0" rIns="0" bIns="0" rtlCol="0" anchor="t">
              <a:spAutoFit/>
            </a:bodyPr>
            <a:lstStyle>
              <a:defPPr>
                <a:defRPr lang="en-US"/>
              </a:defPPr>
              <a:lvl1pPr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1pPr>
              <a:lvl2pPr marL="456364" indent="-170641"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2pPr>
              <a:lvl3pPr marL="913723" indent="-342274"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3pPr>
              <a:lvl4pPr marL="1371080" indent="-513908"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4pPr>
              <a:lvl5pPr marL="1828438" indent="-685540"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5pPr>
              <a:lvl6pPr marL="1428622"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6pPr>
              <a:lvl7pPr marL="1714346"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7pPr>
              <a:lvl8pPr marL="2000070"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8pPr>
              <a:lvl9pPr marL="2285794"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9pPr>
            </a:lstStyle>
            <a:p>
              <a:pPr marL="0" marR="0" lvl="0" indent="0" algn="l" defTabSz="456364" rtl="0" eaLnBrk="1" fontAlgn="base" latinLnBrk="0" hangingPunct="1">
                <a:lnSpc>
                  <a:spcPct val="100000"/>
                </a:lnSpc>
                <a:spcBef>
                  <a:spcPts val="0"/>
                </a:spcBef>
                <a:spcAft>
                  <a:spcPct val="0"/>
                </a:spcAft>
                <a:buClrTx/>
                <a:buSzTx/>
                <a:buFontTx/>
                <a:buNone/>
                <a:tabLst/>
                <a:defRPr/>
              </a:pPr>
              <a:r>
                <a:rPr lang="en-US" sz="3200" b="1" dirty="0">
                  <a:solidFill>
                    <a:srgbClr val="000000"/>
                  </a:solidFill>
                  <a:latin typeface="Kenvue Sans"/>
                  <a:ea typeface="Arial Unicode MS"/>
                  <a:cs typeface="Arial Unicode MS"/>
                </a:rPr>
                <a:t>38</a:t>
              </a:r>
              <a:r>
                <a:rPr kumimoji="0" lang="en-US" sz="2000" b="1" i="0" u="none" strike="noStrike" kern="1200" cap="none" spc="0" normalizeH="0" baseline="0" noProof="0" dirty="0">
                  <a:ln>
                    <a:noFill/>
                  </a:ln>
                  <a:solidFill>
                    <a:srgbClr val="000000"/>
                  </a:solidFill>
                  <a:effectLst/>
                  <a:uLnTx/>
                  <a:uFillTx/>
                  <a:latin typeface="Kenvue Sans"/>
                  <a:ea typeface="Arial Unicode MS"/>
                  <a:cs typeface="Arial Unicode MS"/>
                </a:rPr>
                <a:t>+</a:t>
              </a:r>
            </a:p>
          </p:txBody>
        </p:sp>
        <p:sp>
          <p:nvSpPr>
            <p:cNvPr id="23" name="TextBox 22">
              <a:extLst>
                <a:ext uri="{FF2B5EF4-FFF2-40B4-BE49-F238E27FC236}">
                  <a16:creationId xmlns:a16="http://schemas.microsoft.com/office/drawing/2014/main" id="{E6DED0BF-CB28-3062-1406-DED45443FECB}"/>
                </a:ext>
              </a:extLst>
            </p:cNvPr>
            <p:cNvSpPr txBox="1"/>
            <p:nvPr/>
          </p:nvSpPr>
          <p:spPr>
            <a:xfrm>
              <a:off x="4786121" y="1167543"/>
              <a:ext cx="49" cy="184665"/>
            </a:xfrm>
            <a:prstGeom prst="rect">
              <a:avLst/>
            </a:prstGeom>
            <a:noFill/>
          </p:spPr>
          <p:txBody>
            <a:bodyPr wrap="none" lIns="0" tIns="0" rIns="0" bIns="0" rtlCol="0">
              <a:spAutoFit/>
            </a:bodyPr>
            <a:lstStyle>
              <a:defPPr>
                <a:defRPr lang="en-US"/>
              </a:defPPr>
              <a:lvl1pPr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1pPr>
              <a:lvl2pPr marL="456364" indent="-170641"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2pPr>
              <a:lvl3pPr marL="913723" indent="-342274"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3pPr>
              <a:lvl4pPr marL="1371080" indent="-513908"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4pPr>
              <a:lvl5pPr marL="1828438" indent="-685540" algn="l" defTabSz="456364" rtl="0" fontAlgn="base">
                <a:spcBef>
                  <a:spcPct val="50000"/>
                </a:spcBef>
                <a:spcAft>
                  <a:spcPct val="0"/>
                </a:spcAft>
                <a:defRPr sz="1875" kern="1200">
                  <a:solidFill>
                    <a:schemeClr val="tx1"/>
                  </a:solidFill>
                  <a:latin typeface="Arial" pitchFamily="-65" charset="0"/>
                  <a:ea typeface="Arial Unicode MS" pitchFamily="-65" charset="0"/>
                  <a:cs typeface="Arial Unicode MS" pitchFamily="-65" charset="0"/>
                </a:defRPr>
              </a:lvl5pPr>
              <a:lvl6pPr marL="1428622"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6pPr>
              <a:lvl7pPr marL="1714346"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7pPr>
              <a:lvl8pPr marL="2000070"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8pPr>
              <a:lvl9pPr marL="2285794" algn="l" defTabSz="285724" rtl="0" eaLnBrk="1" latinLnBrk="0" hangingPunct="1">
                <a:defRPr sz="1875" kern="1200">
                  <a:solidFill>
                    <a:schemeClr val="tx1"/>
                  </a:solidFill>
                  <a:latin typeface="Arial" pitchFamily="-65" charset="0"/>
                  <a:ea typeface="Arial Unicode MS" pitchFamily="-65" charset="0"/>
                  <a:cs typeface="Arial Unicode MS" pitchFamily="-65" charset="0"/>
                </a:defRPr>
              </a:lvl9pPr>
            </a:lstStyle>
            <a:p>
              <a:pPr marL="0" marR="0" lvl="0" indent="0" algn="l" defTabSz="456364" rtl="0" eaLnBrk="1" fontAlgn="base" latinLnBrk="0" hangingPunct="1">
                <a:lnSpc>
                  <a:spcPct val="100000"/>
                </a:lnSpc>
                <a:spcBef>
                  <a:spcPts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Kenvue Sans" panose="020B0504030102040203" pitchFamily="34" charset="0"/>
                <a:ea typeface="Arial Unicode MS" pitchFamily="-65" charset="0"/>
                <a:cs typeface="Arial Unicode MS" pitchFamily="-65" charset="0"/>
              </a:endParaRPr>
            </a:p>
          </p:txBody>
        </p:sp>
      </p:grpSp>
      <p:pic>
        <p:nvPicPr>
          <p:cNvPr id="29" name="Picture 3">
            <a:extLst>
              <a:ext uri="{FF2B5EF4-FFF2-40B4-BE49-F238E27FC236}">
                <a16:creationId xmlns:a16="http://schemas.microsoft.com/office/drawing/2014/main" id="{58B6EA91-9FC3-77DE-A6FD-055B4F7ACCD4}"/>
              </a:ext>
            </a:extLst>
          </p:cNvPr>
          <p:cNvPicPr>
            <a:picLocks noChangeAspect="1"/>
          </p:cNvPicPr>
          <p:nvPr>
            <p:custDataLst>
              <p:tags r:id="rId1"/>
            </p:custDataLst>
          </p:nvPr>
        </p:nvPicPr>
        <p:blipFill rotWithShape="1">
          <a:blip r:embed="rId5" cstate="email">
            <a:extLst>
              <a:ext uri="{28A0092B-C50C-407E-A947-70E740481C1C}">
                <a14:useLocalDpi xmlns:a14="http://schemas.microsoft.com/office/drawing/2010/main" val="0"/>
              </a:ext>
            </a:extLst>
          </a:blip>
          <a:srcRect/>
          <a:stretch/>
        </p:blipFill>
        <p:spPr>
          <a:xfrm>
            <a:off x="5709948" y="4305402"/>
            <a:ext cx="1296220" cy="1728293"/>
          </a:xfrm>
          <a:prstGeom prst="roundRect">
            <a:avLst>
              <a:gd name="adj" fmla="val 14625"/>
            </a:avLst>
          </a:prstGeom>
        </p:spPr>
      </p:pic>
      <p:pic>
        <p:nvPicPr>
          <p:cNvPr id="32" name="Picture 7">
            <a:extLst>
              <a:ext uri="{FF2B5EF4-FFF2-40B4-BE49-F238E27FC236}">
                <a16:creationId xmlns:a16="http://schemas.microsoft.com/office/drawing/2014/main" id="{9879CF86-B09F-105B-0213-9012F4F39487}"/>
              </a:ext>
            </a:extLst>
          </p:cNvPr>
          <p:cNvPicPr>
            <a:picLocks noChangeAspect="1"/>
          </p:cNvPicPr>
          <p:nvPr>
            <p:custDataLst>
              <p:tags r:id="rId2"/>
            </p:custDataLst>
          </p:nvPr>
        </p:nvPicPr>
        <p:blipFill rotWithShape="1">
          <a:blip r:embed="rId6" cstate="email">
            <a:extLst>
              <a:ext uri="{28A0092B-C50C-407E-A947-70E740481C1C}">
                <a14:useLocalDpi xmlns:a14="http://schemas.microsoft.com/office/drawing/2010/main" val="0"/>
              </a:ext>
            </a:extLst>
          </a:blip>
          <a:srcRect/>
          <a:stretch/>
        </p:blipFill>
        <p:spPr>
          <a:xfrm>
            <a:off x="10400559" y="4590463"/>
            <a:ext cx="1399997" cy="1443232"/>
          </a:xfrm>
          <a:prstGeom prst="roundRect">
            <a:avLst>
              <a:gd name="adj" fmla="val 7104"/>
            </a:avLst>
          </a:prstGeom>
        </p:spPr>
      </p:pic>
      <p:cxnSp>
        <p:nvCxnSpPr>
          <p:cNvPr id="40" name="Straight Connector 39">
            <a:extLst>
              <a:ext uri="{FF2B5EF4-FFF2-40B4-BE49-F238E27FC236}">
                <a16:creationId xmlns:a16="http://schemas.microsoft.com/office/drawing/2014/main" id="{D24A44A5-4050-F3AE-8504-AB1A15E79933}"/>
              </a:ext>
            </a:extLst>
          </p:cNvPr>
          <p:cNvCxnSpPr>
            <a:cxnSpLocks/>
          </p:cNvCxnSpPr>
          <p:nvPr/>
        </p:nvCxnSpPr>
        <p:spPr>
          <a:xfrm>
            <a:off x="486882" y="2705100"/>
            <a:ext cx="46144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8A94682-86EC-84C7-52AE-2A34ECB2501A}"/>
              </a:ext>
            </a:extLst>
          </p:cNvPr>
          <p:cNvSpPr txBox="1"/>
          <p:nvPr/>
        </p:nvSpPr>
        <p:spPr>
          <a:xfrm>
            <a:off x="780027" y="3195590"/>
            <a:ext cx="1830645" cy="861774"/>
          </a:xfrm>
          <a:prstGeom prst="rect">
            <a:avLst/>
          </a:prstGeom>
          <a:noFill/>
        </p:spPr>
        <p:txBody>
          <a:bodyPr wrap="square" lIns="0" tIns="0" rIns="0" bIns="0" rtlCol="0">
            <a:spAutoFit/>
          </a:bodyPr>
          <a:lstStyle/>
          <a:p>
            <a:pPr algn="l"/>
            <a:r>
              <a:rPr lang="en-US" sz="1400" b="1" dirty="0">
                <a:effectLst/>
                <a:latin typeface="Kenvue Sans" panose="020B0504030102040203" pitchFamily="34" charset="0"/>
                <a:ea typeface="MS Mincho" panose="02020609040205080304" pitchFamily="49" charset="-128"/>
              </a:rPr>
              <a:t>World Economic Forum Lighthouse Designation</a:t>
            </a:r>
          </a:p>
          <a:p>
            <a:pPr algn="l"/>
            <a:endParaRPr lang="en-HK" sz="1400" dirty="0">
              <a:latin typeface="Kenvue Sans" panose="020B0504030102040203" pitchFamily="34" charset="0"/>
            </a:endParaRPr>
          </a:p>
        </p:txBody>
      </p:sp>
      <p:sp>
        <p:nvSpPr>
          <p:cNvPr id="43" name="TextBox 42">
            <a:extLst>
              <a:ext uri="{FF2B5EF4-FFF2-40B4-BE49-F238E27FC236}">
                <a16:creationId xmlns:a16="http://schemas.microsoft.com/office/drawing/2014/main" id="{CD5241A3-D000-2084-C300-BED45DABEABB}"/>
              </a:ext>
            </a:extLst>
          </p:cNvPr>
          <p:cNvSpPr txBox="1"/>
          <p:nvPr/>
        </p:nvSpPr>
        <p:spPr>
          <a:xfrm>
            <a:off x="3284518" y="4061342"/>
            <a:ext cx="2048130" cy="646331"/>
          </a:xfrm>
          <a:prstGeom prst="rect">
            <a:avLst/>
          </a:prstGeom>
          <a:noFill/>
        </p:spPr>
        <p:txBody>
          <a:bodyPr wrap="square" lIns="0" tIns="0" rIns="0" bIns="0" rtlCol="0" anchor="t">
            <a:spAutoFit/>
          </a:bodyPr>
          <a:lstStyle/>
          <a:p>
            <a:r>
              <a:rPr lang="en-US" sz="1400" b="1" dirty="0">
                <a:latin typeface="Kenvue Sans"/>
              </a:rPr>
              <a:t>Outstanding Cosmetics</a:t>
            </a:r>
            <a:endParaRPr lang="en-US" sz="1200" dirty="0">
              <a:latin typeface="Kenvue Sans" panose="020B0504030102040203" pitchFamily="34" charset="0"/>
              <a:ea typeface="MS Mincho"/>
            </a:endParaRPr>
          </a:p>
          <a:p>
            <a:r>
              <a:rPr lang="en-US" sz="1400" b="1" dirty="0">
                <a:latin typeface="Kenvue Sans"/>
              </a:rPr>
              <a:t> Manufacturing </a:t>
            </a:r>
            <a:r>
              <a:rPr lang="en-US" sz="1200" dirty="0">
                <a:effectLst/>
                <a:latin typeface="Kenvue Sans"/>
                <a:ea typeface="MS Mincho"/>
              </a:rPr>
              <a:t>(</a:t>
            </a:r>
            <a:r>
              <a:rPr lang="en-US" sz="1200" dirty="0">
                <a:latin typeface="Kenvue Sans"/>
                <a:ea typeface="MS Mincho"/>
              </a:rPr>
              <a:t>FDA)</a:t>
            </a:r>
            <a:endParaRPr lang="en-US" sz="1200" dirty="0">
              <a:latin typeface="Kenvue Sans" panose="020B0504030102040203" pitchFamily="34" charset="0"/>
              <a:ea typeface="MS Mincho"/>
            </a:endParaRPr>
          </a:p>
        </p:txBody>
      </p:sp>
      <p:sp>
        <p:nvSpPr>
          <p:cNvPr id="44" name="TextBox 43">
            <a:extLst>
              <a:ext uri="{FF2B5EF4-FFF2-40B4-BE49-F238E27FC236}">
                <a16:creationId xmlns:a16="http://schemas.microsoft.com/office/drawing/2014/main" id="{8E0EDD29-9ED7-1157-DD2E-CA5717699BA6}"/>
              </a:ext>
            </a:extLst>
          </p:cNvPr>
          <p:cNvSpPr txBox="1"/>
          <p:nvPr/>
        </p:nvSpPr>
        <p:spPr>
          <a:xfrm>
            <a:off x="3289215" y="3196471"/>
            <a:ext cx="1811724" cy="646331"/>
          </a:xfrm>
          <a:prstGeom prst="rect">
            <a:avLst/>
          </a:prstGeom>
          <a:noFill/>
        </p:spPr>
        <p:txBody>
          <a:bodyPr wrap="square" lIns="0" tIns="0" rIns="0" bIns="0" rtlCol="0">
            <a:spAutoFit/>
          </a:bodyPr>
          <a:lstStyle/>
          <a:p>
            <a:pPr algn="l"/>
            <a:r>
              <a:rPr lang="en-US" sz="1400" b="1" dirty="0">
                <a:effectLst/>
                <a:latin typeface="Kenvue Sans" panose="020B0504030102040203" pitchFamily="34" charset="0"/>
                <a:ea typeface="MS Mincho" panose="02020609040205080304" pitchFamily="49" charset="-128"/>
              </a:rPr>
              <a:t>GOLD level of TRUE Certification </a:t>
            </a:r>
            <a:r>
              <a:rPr lang="en-US" sz="1400" dirty="0">
                <a:effectLst/>
                <a:latin typeface="Kenvue Sans" panose="020B0504030102040203" pitchFamily="34" charset="0"/>
                <a:ea typeface="MS Mincho" panose="02020609040205080304" pitchFamily="49" charset="-128"/>
              </a:rPr>
              <a:t>for Zero Waste</a:t>
            </a:r>
            <a:endParaRPr lang="en-HK" sz="1100" dirty="0">
              <a:latin typeface="Kenvue Sans" panose="020B0504030102040203" pitchFamily="34" charset="0"/>
            </a:endParaRPr>
          </a:p>
        </p:txBody>
      </p:sp>
      <p:sp>
        <p:nvSpPr>
          <p:cNvPr id="46" name="TextBox 45">
            <a:extLst>
              <a:ext uri="{FF2B5EF4-FFF2-40B4-BE49-F238E27FC236}">
                <a16:creationId xmlns:a16="http://schemas.microsoft.com/office/drawing/2014/main" id="{0C59407C-5CDA-B0B6-53B6-F3ECCBB81DE1}"/>
              </a:ext>
            </a:extLst>
          </p:cNvPr>
          <p:cNvSpPr txBox="1"/>
          <p:nvPr/>
        </p:nvSpPr>
        <p:spPr>
          <a:xfrm>
            <a:off x="696707" y="2816255"/>
            <a:ext cx="2190123" cy="283839"/>
          </a:xfrm>
          <a:prstGeom prst="rect">
            <a:avLst/>
          </a:prstGeom>
          <a:noFill/>
        </p:spPr>
        <p:txBody>
          <a:bodyPr wrap="square">
            <a:spAutoFit/>
          </a:bodyPr>
          <a:lstStyle/>
          <a:p>
            <a:r>
              <a:rPr lang="en-US" sz="1200" dirty="0">
                <a:latin typeface="Kenvue Sans" panose="020B0504030102040203" pitchFamily="34" charset="0"/>
                <a:ea typeface="MS Mincho" panose="02020609040205080304" pitchFamily="49" charset="-128"/>
              </a:rPr>
              <a:t>2022</a:t>
            </a:r>
            <a:endParaRPr lang="en-HK" sz="1200" dirty="0"/>
          </a:p>
        </p:txBody>
      </p:sp>
      <p:sp>
        <p:nvSpPr>
          <p:cNvPr id="48" name="TextBox 47">
            <a:extLst>
              <a:ext uri="{FF2B5EF4-FFF2-40B4-BE49-F238E27FC236}">
                <a16:creationId xmlns:a16="http://schemas.microsoft.com/office/drawing/2014/main" id="{EB2C00EC-EF28-ACEB-29BB-B8594F881EDF}"/>
              </a:ext>
            </a:extLst>
          </p:cNvPr>
          <p:cNvSpPr txBox="1"/>
          <p:nvPr/>
        </p:nvSpPr>
        <p:spPr>
          <a:xfrm>
            <a:off x="3198308" y="2816080"/>
            <a:ext cx="727884" cy="276999"/>
          </a:xfrm>
          <a:prstGeom prst="rect">
            <a:avLst/>
          </a:prstGeom>
          <a:noFill/>
        </p:spPr>
        <p:txBody>
          <a:bodyPr wrap="square">
            <a:spAutoFit/>
          </a:bodyPr>
          <a:lstStyle/>
          <a:p>
            <a:r>
              <a:rPr lang="en-US" sz="1200" dirty="0">
                <a:latin typeface="Kenvue Sans" panose="020B0504030102040203" pitchFamily="34" charset="0"/>
              </a:rPr>
              <a:t>2023</a:t>
            </a:r>
            <a:endParaRPr lang="en-HK" sz="1200" dirty="0"/>
          </a:p>
        </p:txBody>
      </p:sp>
      <p:sp>
        <p:nvSpPr>
          <p:cNvPr id="49" name="TextBox 48">
            <a:extLst>
              <a:ext uri="{FF2B5EF4-FFF2-40B4-BE49-F238E27FC236}">
                <a16:creationId xmlns:a16="http://schemas.microsoft.com/office/drawing/2014/main" id="{C1C40F24-6830-181A-1AD8-C34A13B49D22}"/>
              </a:ext>
            </a:extLst>
          </p:cNvPr>
          <p:cNvSpPr txBox="1"/>
          <p:nvPr/>
        </p:nvSpPr>
        <p:spPr>
          <a:xfrm>
            <a:off x="3297744" y="5073712"/>
            <a:ext cx="2045946" cy="615553"/>
          </a:xfrm>
          <a:prstGeom prst="rect">
            <a:avLst/>
          </a:prstGeom>
          <a:noFill/>
        </p:spPr>
        <p:txBody>
          <a:bodyPr wrap="square" lIns="0" tIns="0" rIns="0" bIns="0" rtlCol="0">
            <a:spAutoFit/>
          </a:bodyPr>
          <a:lstStyle/>
          <a:p>
            <a:pPr algn="l"/>
            <a:r>
              <a:rPr lang="en-US" sz="1400" b="1" dirty="0">
                <a:effectLst/>
                <a:latin typeface="Kenvue Sans" panose="020B0504030102040203" pitchFamily="34" charset="0"/>
                <a:ea typeface="MS Mincho" panose="02020609040205080304" pitchFamily="49" charset="-128"/>
              </a:rPr>
              <a:t>4th Level Green Industry Award </a:t>
            </a:r>
            <a:r>
              <a:rPr lang="en-US" sz="1200" dirty="0">
                <a:effectLst/>
                <a:latin typeface="Kenvue Sans" panose="020B0504030102040203" pitchFamily="34" charset="0"/>
                <a:ea typeface="MS Mincho" panose="02020609040205080304" pitchFamily="49" charset="-128"/>
              </a:rPr>
              <a:t>(Ministry of Industry)</a:t>
            </a:r>
            <a:endParaRPr lang="en-HK" sz="1100" dirty="0">
              <a:latin typeface="Kenvue Sans" panose="020B0504030102040203" pitchFamily="34" charset="0"/>
            </a:endParaRPr>
          </a:p>
        </p:txBody>
      </p:sp>
      <p:sp>
        <p:nvSpPr>
          <p:cNvPr id="50" name="TextBox 49">
            <a:extLst>
              <a:ext uri="{FF2B5EF4-FFF2-40B4-BE49-F238E27FC236}">
                <a16:creationId xmlns:a16="http://schemas.microsoft.com/office/drawing/2014/main" id="{93885CF0-EED8-770D-83DF-53168373F522}"/>
              </a:ext>
            </a:extLst>
          </p:cNvPr>
          <p:cNvSpPr txBox="1"/>
          <p:nvPr/>
        </p:nvSpPr>
        <p:spPr>
          <a:xfrm>
            <a:off x="785290" y="4097816"/>
            <a:ext cx="2104881" cy="800219"/>
          </a:xfrm>
          <a:prstGeom prst="rect">
            <a:avLst/>
          </a:prstGeom>
          <a:noFill/>
        </p:spPr>
        <p:txBody>
          <a:bodyPr wrap="square" lIns="0" tIns="0" rIns="0" bIns="0" rtlCol="0">
            <a:spAutoFit/>
          </a:bodyPr>
          <a:lstStyle/>
          <a:p>
            <a:pPr algn="l"/>
            <a:r>
              <a:rPr lang="en-US" sz="1400" b="1" dirty="0">
                <a:effectLst/>
                <a:latin typeface="Kenvue Sans" panose="020B0504030102040203" pitchFamily="34" charset="0"/>
                <a:ea typeface="MS Mincho" panose="02020609040205080304" pitchFamily="49" charset="-128"/>
              </a:rPr>
              <a:t>Industry Town Award </a:t>
            </a:r>
            <a:r>
              <a:rPr lang="en-US" sz="1400" dirty="0">
                <a:effectLst/>
                <a:latin typeface="Kenvue Sans" panose="020B0504030102040203" pitchFamily="34" charset="0"/>
                <a:ea typeface="MS Mincho" panose="02020609040205080304" pitchFamily="49" charset="-128"/>
              </a:rPr>
              <a:t>&amp; </a:t>
            </a:r>
            <a:r>
              <a:rPr lang="en-US" sz="1400" b="1" dirty="0">
                <a:effectLst/>
                <a:latin typeface="Kenvue Sans" panose="020B0504030102040203" pitchFamily="34" charset="0"/>
                <a:ea typeface="MS Mincho" panose="02020609040205080304" pitchFamily="49" charset="-128"/>
              </a:rPr>
              <a:t>Eco Factory Award</a:t>
            </a:r>
            <a:endParaRPr lang="en-US" sz="1400" dirty="0">
              <a:effectLst/>
              <a:latin typeface="Kenvue Sans" panose="020B0504030102040203" pitchFamily="34" charset="0"/>
              <a:ea typeface="MS Mincho" panose="02020609040205080304" pitchFamily="49" charset="-128"/>
            </a:endParaRPr>
          </a:p>
          <a:p>
            <a:pPr algn="l"/>
            <a:r>
              <a:rPr lang="en-US" sz="1200" dirty="0">
                <a:effectLst/>
                <a:latin typeface="Kenvue Sans" panose="020B0504030102040203" pitchFamily="34" charset="0"/>
                <a:ea typeface="MS Mincho" panose="02020609040205080304" pitchFamily="49" charset="-128"/>
              </a:rPr>
              <a:t>(Industrial Estate Authority of Thailand</a:t>
            </a:r>
            <a:r>
              <a:rPr lang="en-US" sz="1200" dirty="0">
                <a:latin typeface="Kenvue Sans" panose="020B0504030102040203" pitchFamily="34" charset="0"/>
                <a:ea typeface="MS Mincho" panose="02020609040205080304" pitchFamily="49" charset="-128"/>
              </a:rPr>
              <a:t>)</a:t>
            </a:r>
            <a:endParaRPr lang="en-HK" sz="1200" dirty="0">
              <a:latin typeface="Kenvue Sans" panose="020B0504030102040203" pitchFamily="34" charset="0"/>
            </a:endParaRPr>
          </a:p>
        </p:txBody>
      </p:sp>
      <p:sp>
        <p:nvSpPr>
          <p:cNvPr id="52" name="TextBox 51">
            <a:extLst>
              <a:ext uri="{FF2B5EF4-FFF2-40B4-BE49-F238E27FC236}">
                <a16:creationId xmlns:a16="http://schemas.microsoft.com/office/drawing/2014/main" id="{274B0988-0D0A-E84E-F398-6751DF721263}"/>
              </a:ext>
            </a:extLst>
          </p:cNvPr>
          <p:cNvSpPr txBox="1"/>
          <p:nvPr/>
        </p:nvSpPr>
        <p:spPr>
          <a:xfrm>
            <a:off x="696707" y="5042037"/>
            <a:ext cx="1954387" cy="738664"/>
          </a:xfrm>
          <a:prstGeom prst="rect">
            <a:avLst/>
          </a:prstGeom>
          <a:noFill/>
        </p:spPr>
        <p:txBody>
          <a:bodyPr wrap="square">
            <a:spAutoFit/>
          </a:bodyPr>
          <a:lstStyle/>
          <a:p>
            <a:r>
              <a:rPr lang="en-US" sz="1400" b="1" dirty="0">
                <a:effectLst/>
                <a:latin typeface="Kenvue Sans" panose="020B0504030102040203" pitchFamily="34" charset="0"/>
                <a:ea typeface="MS Mincho" panose="02020609040205080304" pitchFamily="49" charset="-128"/>
              </a:rPr>
              <a:t>Alliance for Water Stewardship Certification</a:t>
            </a:r>
            <a:endParaRPr lang="en-HK" sz="1400" b="1" dirty="0">
              <a:latin typeface="Kenvue Sans" panose="020B0504030102040203" pitchFamily="34" charset="0"/>
            </a:endParaRPr>
          </a:p>
        </p:txBody>
      </p:sp>
      <p:pic>
        <p:nvPicPr>
          <p:cNvPr id="58" name="Graphic 57" descr="Ribbon with solid fill">
            <a:extLst>
              <a:ext uri="{FF2B5EF4-FFF2-40B4-BE49-F238E27FC236}">
                <a16:creationId xmlns:a16="http://schemas.microsoft.com/office/drawing/2014/main" id="{49F6CA44-7EA3-76AC-3BFC-28A5E810C0A0}"/>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00031" y="3222104"/>
            <a:ext cx="298277" cy="298277"/>
          </a:xfrm>
          <a:prstGeom prst="rect">
            <a:avLst/>
          </a:prstGeom>
        </p:spPr>
      </p:pic>
      <p:pic>
        <p:nvPicPr>
          <p:cNvPr id="59" name="Graphic 58" descr="Ribbon with solid fill">
            <a:extLst>
              <a:ext uri="{FF2B5EF4-FFF2-40B4-BE49-F238E27FC236}">
                <a16:creationId xmlns:a16="http://schemas.microsoft.com/office/drawing/2014/main" id="{7912168E-3F56-550A-6BD5-E5ED515EB775}"/>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00031" y="4110134"/>
            <a:ext cx="298277" cy="298277"/>
          </a:xfrm>
          <a:prstGeom prst="rect">
            <a:avLst/>
          </a:prstGeom>
        </p:spPr>
      </p:pic>
      <p:pic>
        <p:nvPicPr>
          <p:cNvPr id="60" name="Graphic 59" descr="Ribbon with solid fill">
            <a:extLst>
              <a:ext uri="{FF2B5EF4-FFF2-40B4-BE49-F238E27FC236}">
                <a16:creationId xmlns:a16="http://schemas.microsoft.com/office/drawing/2014/main" id="{FD1CB64D-05E2-64B4-E763-2974C18A4630}"/>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00031" y="5099514"/>
            <a:ext cx="298277" cy="298277"/>
          </a:xfrm>
          <a:prstGeom prst="rect">
            <a:avLst/>
          </a:prstGeom>
        </p:spPr>
      </p:pic>
      <p:pic>
        <p:nvPicPr>
          <p:cNvPr id="66" name="Graphic 65" descr="Ribbon with solid fill">
            <a:extLst>
              <a:ext uri="{FF2B5EF4-FFF2-40B4-BE49-F238E27FC236}">
                <a16:creationId xmlns:a16="http://schemas.microsoft.com/office/drawing/2014/main" id="{00E271D4-98F3-F4A0-D93E-E9847E4CB295}"/>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430" y="3204630"/>
            <a:ext cx="298277" cy="298277"/>
          </a:xfrm>
          <a:prstGeom prst="rect">
            <a:avLst/>
          </a:prstGeom>
        </p:spPr>
      </p:pic>
      <p:pic>
        <p:nvPicPr>
          <p:cNvPr id="67" name="Graphic 66" descr="Ribbon with solid fill">
            <a:extLst>
              <a:ext uri="{FF2B5EF4-FFF2-40B4-BE49-F238E27FC236}">
                <a16:creationId xmlns:a16="http://schemas.microsoft.com/office/drawing/2014/main" id="{2CAD42ED-D540-EE90-1978-C21C9600476A}"/>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430" y="4092660"/>
            <a:ext cx="298277" cy="298277"/>
          </a:xfrm>
          <a:prstGeom prst="rect">
            <a:avLst/>
          </a:prstGeom>
        </p:spPr>
      </p:pic>
      <p:pic>
        <p:nvPicPr>
          <p:cNvPr id="68" name="Graphic 67" descr="Ribbon with solid fill">
            <a:extLst>
              <a:ext uri="{FF2B5EF4-FFF2-40B4-BE49-F238E27FC236}">
                <a16:creationId xmlns:a16="http://schemas.microsoft.com/office/drawing/2014/main" id="{1400ECFE-900F-90AE-1E65-07B262FCC885}"/>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430" y="5082040"/>
            <a:ext cx="298277" cy="298277"/>
          </a:xfrm>
          <a:prstGeom prst="rect">
            <a:avLst/>
          </a:prstGeom>
        </p:spPr>
      </p:pic>
      <p:pic>
        <p:nvPicPr>
          <p:cNvPr id="3" name="Picture 2" descr="A large building with solar panels&#10;&#10;Description automatically generated">
            <a:extLst>
              <a:ext uri="{FF2B5EF4-FFF2-40B4-BE49-F238E27FC236}">
                <a16:creationId xmlns:a16="http://schemas.microsoft.com/office/drawing/2014/main" id="{B1EF0BAC-5136-1644-1812-6F3832FF36E5}"/>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5576127" y="602166"/>
            <a:ext cx="6280392" cy="3240636"/>
          </a:xfrm>
          <a:prstGeom prst="roundRect">
            <a:avLst>
              <a:gd name="adj" fmla="val 6978"/>
            </a:avLst>
          </a:prstGeom>
        </p:spPr>
      </p:pic>
      <p:grpSp>
        <p:nvGrpSpPr>
          <p:cNvPr id="25" name="Group 24">
            <a:extLst>
              <a:ext uri="{FF2B5EF4-FFF2-40B4-BE49-F238E27FC236}">
                <a16:creationId xmlns:a16="http://schemas.microsoft.com/office/drawing/2014/main" id="{D58BA9B7-A995-9202-69EF-E8C931782FD0}"/>
              </a:ext>
            </a:extLst>
          </p:cNvPr>
          <p:cNvGrpSpPr/>
          <p:nvPr/>
        </p:nvGrpSpPr>
        <p:grpSpPr>
          <a:xfrm>
            <a:off x="7211571" y="3988868"/>
            <a:ext cx="1517102" cy="2057198"/>
            <a:chOff x="7183206" y="3988868"/>
            <a:chExt cx="1517102" cy="2057198"/>
          </a:xfrm>
        </p:grpSpPr>
        <p:sp>
          <p:nvSpPr>
            <p:cNvPr id="11" name="Rectangle: Rounded Corners 10">
              <a:extLst>
                <a:ext uri="{FF2B5EF4-FFF2-40B4-BE49-F238E27FC236}">
                  <a16:creationId xmlns:a16="http://schemas.microsoft.com/office/drawing/2014/main" id="{EF962316-BDB3-56F6-236A-EE28C54DEE8C}"/>
                </a:ext>
              </a:extLst>
            </p:cNvPr>
            <p:cNvSpPr/>
            <p:nvPr/>
          </p:nvSpPr>
          <p:spPr>
            <a:xfrm>
              <a:off x="7183206" y="3988868"/>
              <a:ext cx="1517102" cy="2057198"/>
            </a:xfrm>
            <a:prstGeom prst="roundRect">
              <a:avLst>
                <a:gd name="adj" fmla="val 1303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solidFill>
                  <a:sysClr val="windowText" lastClr="000000"/>
                </a:solidFill>
              </a:endParaRPr>
            </a:p>
          </p:txBody>
        </p:sp>
        <p:pic>
          <p:nvPicPr>
            <p:cNvPr id="24" name="Picture 23" descr="A white bottle with a brown pump dispenser&#10;&#10;Description automatically generated">
              <a:extLst>
                <a:ext uri="{FF2B5EF4-FFF2-40B4-BE49-F238E27FC236}">
                  <a16:creationId xmlns:a16="http://schemas.microsoft.com/office/drawing/2014/main" id="{DB9DCF31-820D-44FF-5AEE-FDD4281769A6}"/>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7314125" y="4259272"/>
              <a:ext cx="1306936" cy="1785470"/>
            </a:xfrm>
            <a:prstGeom prst="roundRect">
              <a:avLst>
                <a:gd name="adj" fmla="val 8247"/>
              </a:avLst>
            </a:prstGeom>
          </p:spPr>
        </p:pic>
      </p:grpSp>
      <p:pic>
        <p:nvPicPr>
          <p:cNvPr id="30" name="Picture 29" descr="A plastic bottle of baby liquid&#10;&#10;Description automatically generated">
            <a:extLst>
              <a:ext uri="{FF2B5EF4-FFF2-40B4-BE49-F238E27FC236}">
                <a16:creationId xmlns:a16="http://schemas.microsoft.com/office/drawing/2014/main" id="{DB967435-1CB9-54CF-6C85-F221F07A90F5}"/>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t="-2047"/>
          <a:stretch/>
        </p:blipFill>
        <p:spPr>
          <a:xfrm>
            <a:off x="8296410" y="4204447"/>
            <a:ext cx="2475270" cy="1862005"/>
          </a:xfrm>
          <a:prstGeom prst="rect">
            <a:avLst/>
          </a:prstGeom>
        </p:spPr>
      </p:pic>
    </p:spTree>
    <p:extLst>
      <p:ext uri="{BB962C8B-B14F-4D97-AF65-F5344CB8AC3E}">
        <p14:creationId xmlns:p14="http://schemas.microsoft.com/office/powerpoint/2010/main" val="2033076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CC34B987-FAAB-65AB-9CCB-1213521570D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8166" y="2131990"/>
            <a:ext cx="3562765" cy="2722652"/>
          </a:xfrm>
          <a:prstGeom prst="roundRect">
            <a:avLst>
              <a:gd name="adj" fmla="val 4895"/>
            </a:avLst>
          </a:prstGeom>
        </p:spPr>
      </p:pic>
      <p:sp>
        <p:nvSpPr>
          <p:cNvPr id="15" name="Rounded Rectangle 4">
            <a:extLst>
              <a:ext uri="{FF2B5EF4-FFF2-40B4-BE49-F238E27FC236}">
                <a16:creationId xmlns:a16="http://schemas.microsoft.com/office/drawing/2014/main" id="{311D8284-BE1E-52F3-0FCC-E1ABB0502D6D}"/>
              </a:ext>
            </a:extLst>
          </p:cNvPr>
          <p:cNvSpPr/>
          <p:nvPr/>
        </p:nvSpPr>
        <p:spPr>
          <a:xfrm>
            <a:off x="7997337" y="824888"/>
            <a:ext cx="3718097" cy="1848532"/>
          </a:xfrm>
          <a:prstGeom prst="roundRect">
            <a:avLst>
              <a:gd name="adj" fmla="val 9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0" marR="0" lvl="0" indent="0" algn="l" defTabSz="914400" rtl="0" eaLnBrk="1" fontAlgn="auto" latinLnBrk="0" hangingPunct="1">
              <a:lnSpc>
                <a:spcPct val="90000"/>
              </a:lnSpc>
              <a:spcBef>
                <a:spcPts val="69"/>
              </a:spcBef>
              <a:spcAft>
                <a:spcPts val="0"/>
              </a:spcAft>
              <a:buClrTx/>
              <a:buSzTx/>
              <a:buFontTx/>
              <a:buNone/>
              <a:tabLst/>
              <a:defRPr/>
            </a:pPr>
            <a:endParaRPr kumimoji="0" lang="en-US" sz="1800" b="1"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endParaRPr>
          </a:p>
        </p:txBody>
      </p:sp>
      <p:sp>
        <p:nvSpPr>
          <p:cNvPr id="14" name="Rounded Rectangle 4">
            <a:extLst>
              <a:ext uri="{FF2B5EF4-FFF2-40B4-BE49-F238E27FC236}">
                <a16:creationId xmlns:a16="http://schemas.microsoft.com/office/drawing/2014/main" id="{D33BC457-D880-EC86-1E04-B8AEC260783D}"/>
              </a:ext>
            </a:extLst>
          </p:cNvPr>
          <p:cNvSpPr/>
          <p:nvPr/>
        </p:nvSpPr>
        <p:spPr>
          <a:xfrm>
            <a:off x="4256436" y="3517147"/>
            <a:ext cx="3562765" cy="1337495"/>
          </a:xfrm>
          <a:prstGeom prst="roundRect">
            <a:avLst>
              <a:gd name="adj" fmla="val 113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800" b="1"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  </a:t>
            </a:r>
          </a:p>
        </p:txBody>
      </p:sp>
      <p:sp>
        <p:nvSpPr>
          <p:cNvPr id="5" name="Rounded Rectangle 4">
            <a:extLst>
              <a:ext uri="{FF2B5EF4-FFF2-40B4-BE49-F238E27FC236}">
                <a16:creationId xmlns:a16="http://schemas.microsoft.com/office/drawing/2014/main" id="{13967CC8-81F3-2C23-932B-C0C548FABBFE}"/>
              </a:ext>
            </a:extLst>
          </p:cNvPr>
          <p:cNvSpPr/>
          <p:nvPr/>
        </p:nvSpPr>
        <p:spPr>
          <a:xfrm>
            <a:off x="476397" y="785190"/>
            <a:ext cx="3562765" cy="1206500"/>
          </a:xfrm>
          <a:prstGeom prst="roundRect">
            <a:avLst>
              <a:gd name="adj" fmla="val 113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41" name="object 4">
            <a:extLst>
              <a:ext uri="{FF2B5EF4-FFF2-40B4-BE49-F238E27FC236}">
                <a16:creationId xmlns:a16="http://schemas.microsoft.com/office/drawing/2014/main" id="{A72356EE-65C6-2F4B-7AC5-6EB38F266309}"/>
              </a:ext>
            </a:extLst>
          </p:cNvPr>
          <p:cNvSpPr txBox="1"/>
          <p:nvPr/>
        </p:nvSpPr>
        <p:spPr>
          <a:xfrm>
            <a:off x="554949" y="318201"/>
            <a:ext cx="6668890" cy="316328"/>
          </a:xfrm>
          <a:prstGeom prst="rect">
            <a:avLst/>
          </a:prstGeom>
        </p:spPr>
        <p:txBody>
          <a:bodyPr vert="horz" wrap="square" lIns="0" tIns="8469" rIns="0" bIns="0" rtlCol="0">
            <a:spAutoFit/>
          </a:bodyPr>
          <a:lstStyle/>
          <a:p>
            <a:pPr marL="7700" marR="0" lvl="0" indent="0" algn="l" defTabSz="914400" rtl="0" eaLnBrk="1" fontAlgn="auto" latinLnBrk="0" hangingPunct="1">
              <a:lnSpc>
                <a:spcPct val="100000"/>
              </a:lnSpc>
              <a:spcBef>
                <a:spcPts val="67"/>
              </a:spcBef>
              <a:spcAft>
                <a:spcPts val="0"/>
              </a:spcAft>
              <a:buClrTx/>
              <a:buSzTx/>
              <a:buFontTx/>
              <a:buNone/>
              <a:tabLst/>
              <a:defRPr/>
            </a:pPr>
            <a:r>
              <a:rPr lang="en-US" sz="2000" b="1" spc="-20" dirty="0">
                <a:solidFill>
                  <a:srgbClr val="000000"/>
                </a:solidFill>
                <a:latin typeface="Kenvue Sans Extrabold" panose="020B0904030102040203" pitchFamily="34" charset="0"/>
                <a:cs typeface="Arial" panose="020B0604020202020204" pitchFamily="34" charset="0"/>
              </a:rPr>
              <a:t>Thailand as a Strategic Supply Chain Hub</a:t>
            </a:r>
            <a:endParaRPr kumimoji="0" lang="en-HK" sz="2000" b="1" i="0" u="none" strike="noStrike" kern="1200" cap="none" spc="-20" normalizeH="0" baseline="0" noProof="0" dirty="0">
              <a:ln>
                <a:noFill/>
              </a:ln>
              <a:solidFill>
                <a:srgbClr val="000000"/>
              </a:solidFill>
              <a:effectLst/>
              <a:uLnTx/>
              <a:uFillTx/>
              <a:latin typeface="Kenvue Sans Extrabold" panose="020B0904030102040203" pitchFamily="34" charset="0"/>
              <a:cs typeface="Arial" panose="020B0604020202020204" pitchFamily="34" charset="0"/>
            </a:endParaRPr>
          </a:p>
        </p:txBody>
      </p:sp>
      <p:sp>
        <p:nvSpPr>
          <p:cNvPr id="2" name="object 2">
            <a:extLst>
              <a:ext uri="{FF2B5EF4-FFF2-40B4-BE49-F238E27FC236}">
                <a16:creationId xmlns:a16="http://schemas.microsoft.com/office/drawing/2014/main" id="{07F1D250-509B-2D0A-1FD2-B7587AC81AB8}"/>
              </a:ext>
            </a:extLst>
          </p:cNvPr>
          <p:cNvSpPr txBox="1">
            <a:spLocks/>
          </p:cNvSpPr>
          <p:nvPr/>
        </p:nvSpPr>
        <p:spPr>
          <a:xfrm>
            <a:off x="717166" y="1081602"/>
            <a:ext cx="3702224" cy="562938"/>
          </a:xfrm>
          <a:prstGeom prst="rect">
            <a:avLst/>
          </a:prstGeom>
        </p:spPr>
        <p:txBody>
          <a:bodyPr vert="horz" wrap="square" lIns="0" tIns="8854" rIns="0" bIns="0" rtlCol="0">
            <a:spAutoFit/>
          </a:bodyPr>
          <a:lstStyle>
            <a:lvl1pPr algn="l" defTabSz="914400" rtl="0" eaLnBrk="1" latinLnBrk="0" hangingPunct="1">
              <a:lnSpc>
                <a:spcPct val="90000"/>
              </a:lnSpc>
              <a:spcBef>
                <a:spcPct val="0"/>
              </a:spcBef>
              <a:buNone/>
              <a:defRPr sz="3000" b="1" kern="1200" spc="-40" baseline="0">
                <a:solidFill>
                  <a:schemeClr val="tx1"/>
                </a:solidFill>
                <a:latin typeface="+mj-lt"/>
                <a:ea typeface="+mj-ea"/>
                <a:cs typeface="+mj-cs"/>
              </a:defRPr>
            </a:lvl1p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2000" b="1"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Advancements in Technology</a:t>
            </a:r>
          </a:p>
        </p:txBody>
      </p:sp>
      <p:sp>
        <p:nvSpPr>
          <p:cNvPr id="4" name="object 2">
            <a:extLst>
              <a:ext uri="{FF2B5EF4-FFF2-40B4-BE49-F238E27FC236}">
                <a16:creationId xmlns:a16="http://schemas.microsoft.com/office/drawing/2014/main" id="{EE6F6E4D-5CDE-13F8-DC92-85ADDD1267FD}"/>
              </a:ext>
            </a:extLst>
          </p:cNvPr>
          <p:cNvSpPr txBox="1">
            <a:spLocks/>
          </p:cNvSpPr>
          <p:nvPr/>
        </p:nvSpPr>
        <p:spPr>
          <a:xfrm>
            <a:off x="8256335" y="1081602"/>
            <a:ext cx="3180399" cy="1393935"/>
          </a:xfrm>
          <a:prstGeom prst="rect">
            <a:avLst/>
          </a:prstGeom>
        </p:spPr>
        <p:txBody>
          <a:bodyPr vert="horz" wrap="square" lIns="0" tIns="8854" rIns="0" bIns="0" rtlCol="0">
            <a:spAutoFit/>
          </a:bodyPr>
          <a:lstStyle>
            <a:lvl1pPr algn="l" defTabSz="914400" rtl="0" eaLnBrk="1" latinLnBrk="0" hangingPunct="1">
              <a:lnSpc>
                <a:spcPct val="90000"/>
              </a:lnSpc>
              <a:spcBef>
                <a:spcPct val="0"/>
              </a:spcBef>
              <a:buNone/>
              <a:defRPr sz="3000" b="1" kern="1200" spc="-40" baseline="0">
                <a:solidFill>
                  <a:schemeClr val="tx1"/>
                </a:solidFill>
                <a:latin typeface="+mj-lt"/>
                <a:ea typeface="+mj-ea"/>
                <a:cs typeface="+mj-cs"/>
              </a:defRPr>
            </a:lvl1p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2000" b="1"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Well-developed transport infrastructure, significant cross-border trade, &amp; supportive governmental policies </a:t>
            </a:r>
          </a:p>
        </p:txBody>
      </p:sp>
      <p:sp>
        <p:nvSpPr>
          <p:cNvPr id="18" name="TextBox 17">
            <a:extLst>
              <a:ext uri="{FF2B5EF4-FFF2-40B4-BE49-F238E27FC236}">
                <a16:creationId xmlns:a16="http://schemas.microsoft.com/office/drawing/2014/main" id="{05D9D1A5-C34F-A3C5-FC82-A079CA4680D0}"/>
              </a:ext>
            </a:extLst>
          </p:cNvPr>
          <p:cNvSpPr txBox="1"/>
          <p:nvPr/>
        </p:nvSpPr>
        <p:spPr>
          <a:xfrm>
            <a:off x="4419390" y="4015078"/>
            <a:ext cx="3339943" cy="341632"/>
          </a:xfrm>
          <a:prstGeom prst="rect">
            <a:avLst/>
          </a:prstGeom>
          <a:noFill/>
        </p:spPr>
        <p:txBody>
          <a:bodyPr wrap="square">
            <a:spAutoFit/>
          </a:body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800" b="1"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Competitive Labor Market</a:t>
            </a:r>
          </a:p>
        </p:txBody>
      </p:sp>
      <p:sp>
        <p:nvSpPr>
          <p:cNvPr id="21" name="TextBox 20">
            <a:extLst>
              <a:ext uri="{FF2B5EF4-FFF2-40B4-BE49-F238E27FC236}">
                <a16:creationId xmlns:a16="http://schemas.microsoft.com/office/drawing/2014/main" id="{0266C0D3-BFF8-CFE2-A12D-2E28CF3F2E69}"/>
              </a:ext>
            </a:extLst>
          </p:cNvPr>
          <p:cNvSpPr txBox="1"/>
          <p:nvPr/>
        </p:nvSpPr>
        <p:spPr>
          <a:xfrm>
            <a:off x="1063514" y="5393407"/>
            <a:ext cx="1409910" cy="535531"/>
          </a:xfrm>
          <a:prstGeom prst="rect">
            <a:avLst/>
          </a:prstGeom>
          <a:noFill/>
        </p:spPr>
        <p:txBody>
          <a:bodyPr wrap="square">
            <a:spAutoFit/>
          </a:body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600"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Business Growth</a:t>
            </a:r>
          </a:p>
        </p:txBody>
      </p:sp>
      <p:sp>
        <p:nvSpPr>
          <p:cNvPr id="22" name="TextBox 21">
            <a:extLst>
              <a:ext uri="{FF2B5EF4-FFF2-40B4-BE49-F238E27FC236}">
                <a16:creationId xmlns:a16="http://schemas.microsoft.com/office/drawing/2014/main" id="{DF251606-CF4C-9F00-6811-4841C3CDE614}"/>
              </a:ext>
            </a:extLst>
          </p:cNvPr>
          <p:cNvSpPr txBox="1"/>
          <p:nvPr/>
        </p:nvSpPr>
        <p:spPr>
          <a:xfrm>
            <a:off x="2845490" y="5406264"/>
            <a:ext cx="1409910" cy="535531"/>
          </a:xfrm>
          <a:prstGeom prst="rect">
            <a:avLst/>
          </a:prstGeom>
          <a:noFill/>
        </p:spPr>
        <p:txBody>
          <a:bodyPr wrap="square">
            <a:spAutoFit/>
          </a:body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600"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Inventory Reduction</a:t>
            </a:r>
          </a:p>
        </p:txBody>
      </p:sp>
      <p:sp>
        <p:nvSpPr>
          <p:cNvPr id="23" name="TextBox 22">
            <a:extLst>
              <a:ext uri="{FF2B5EF4-FFF2-40B4-BE49-F238E27FC236}">
                <a16:creationId xmlns:a16="http://schemas.microsoft.com/office/drawing/2014/main" id="{616B8834-51E8-F749-ABC4-4E5D800B7670}"/>
              </a:ext>
            </a:extLst>
          </p:cNvPr>
          <p:cNvSpPr txBox="1"/>
          <p:nvPr/>
        </p:nvSpPr>
        <p:spPr>
          <a:xfrm>
            <a:off x="4742206" y="5403187"/>
            <a:ext cx="2159631" cy="757130"/>
          </a:xfrm>
          <a:prstGeom prst="rect">
            <a:avLst/>
          </a:prstGeom>
          <a:noFill/>
        </p:spPr>
        <p:txBody>
          <a:bodyPr wrap="square">
            <a:spAutoFit/>
          </a:body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600"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End-to-End Supply Chain Lead Time Reduction </a:t>
            </a:r>
          </a:p>
        </p:txBody>
      </p:sp>
      <p:sp>
        <p:nvSpPr>
          <p:cNvPr id="24" name="TextBox 23">
            <a:extLst>
              <a:ext uri="{FF2B5EF4-FFF2-40B4-BE49-F238E27FC236}">
                <a16:creationId xmlns:a16="http://schemas.microsoft.com/office/drawing/2014/main" id="{428F8B53-BC20-D5FD-2AAB-E9C3EF89F026}"/>
              </a:ext>
            </a:extLst>
          </p:cNvPr>
          <p:cNvSpPr txBox="1"/>
          <p:nvPr/>
        </p:nvSpPr>
        <p:spPr>
          <a:xfrm>
            <a:off x="7570523" y="5405287"/>
            <a:ext cx="2159631" cy="535531"/>
          </a:xfrm>
          <a:prstGeom prst="rect">
            <a:avLst/>
          </a:prstGeom>
          <a:noFill/>
        </p:spPr>
        <p:txBody>
          <a:bodyPr wrap="square">
            <a:spAutoFit/>
          </a:body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600"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Productivity Improvement</a:t>
            </a:r>
          </a:p>
        </p:txBody>
      </p:sp>
      <p:sp>
        <p:nvSpPr>
          <p:cNvPr id="25" name="TextBox 24">
            <a:extLst>
              <a:ext uri="{FF2B5EF4-FFF2-40B4-BE49-F238E27FC236}">
                <a16:creationId xmlns:a16="http://schemas.microsoft.com/office/drawing/2014/main" id="{AF946162-95F3-DDE0-37AA-85F4DEE1BDC2}"/>
              </a:ext>
            </a:extLst>
          </p:cNvPr>
          <p:cNvSpPr txBox="1"/>
          <p:nvPr/>
        </p:nvSpPr>
        <p:spPr>
          <a:xfrm>
            <a:off x="9826257" y="5405287"/>
            <a:ext cx="1929551" cy="535531"/>
          </a:xfrm>
          <a:prstGeom prst="rect">
            <a:avLst/>
          </a:prstGeom>
          <a:noFill/>
        </p:spPr>
        <p:txBody>
          <a:bodyPr wrap="square">
            <a:spAutoFit/>
          </a:bodyPr>
          <a:lstStyle/>
          <a:p>
            <a:pPr marL="7700" marR="0" lvl="0" indent="0" algn="l" defTabSz="914400" rtl="0" eaLnBrk="1" fontAlgn="auto" latinLnBrk="0" hangingPunct="1">
              <a:lnSpc>
                <a:spcPct val="90000"/>
              </a:lnSpc>
              <a:spcBef>
                <a:spcPts val="69"/>
              </a:spcBef>
              <a:spcAft>
                <a:spcPts val="0"/>
              </a:spcAft>
              <a:buClrTx/>
              <a:buSzTx/>
              <a:buFontTx/>
              <a:buNone/>
              <a:tabLst/>
              <a:defRPr/>
            </a:pPr>
            <a:r>
              <a:rPr kumimoji="0" lang="en-US" sz="1600" i="0" u="none" strike="noStrike" kern="1200" cap="none" spc="-90" normalizeH="0" baseline="0" noProof="0" dirty="0">
                <a:ln>
                  <a:noFill/>
                </a:ln>
                <a:solidFill>
                  <a:srgbClr val="000000"/>
                </a:solidFill>
                <a:effectLst/>
                <a:uLnTx/>
                <a:uFillTx/>
                <a:latin typeface="Kenvue Sans" panose="020B0504030102040203" pitchFamily="34" charset="0"/>
                <a:ea typeface="+mj-ea"/>
                <a:cs typeface="+mj-cs"/>
              </a:rPr>
              <a:t>Carbon Footprint Optimization</a:t>
            </a:r>
          </a:p>
        </p:txBody>
      </p:sp>
      <p:pic>
        <p:nvPicPr>
          <p:cNvPr id="27" name="Graphic 26" descr="Circle with left arrow with solid fill">
            <a:extLst>
              <a:ext uri="{FF2B5EF4-FFF2-40B4-BE49-F238E27FC236}">
                <a16:creationId xmlns:a16="http://schemas.microsoft.com/office/drawing/2014/main" id="{7F708E65-A8EC-9CE8-65CB-08C9E4F8C944}"/>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61841" y="5411648"/>
            <a:ext cx="450896" cy="450896"/>
          </a:xfrm>
          <a:prstGeom prst="rect">
            <a:avLst/>
          </a:prstGeom>
        </p:spPr>
      </p:pic>
      <p:pic>
        <p:nvPicPr>
          <p:cNvPr id="30" name="Graphic 29" descr="Inventory with solid fill">
            <a:extLst>
              <a:ext uri="{FF2B5EF4-FFF2-40B4-BE49-F238E27FC236}">
                <a16:creationId xmlns:a16="http://schemas.microsoft.com/office/drawing/2014/main" id="{1B758105-A6DC-F5A8-081F-602760249666}"/>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8588" y="5418322"/>
            <a:ext cx="440023" cy="440023"/>
          </a:xfrm>
          <a:prstGeom prst="rect">
            <a:avLst/>
          </a:prstGeom>
        </p:spPr>
      </p:pic>
      <p:pic>
        <p:nvPicPr>
          <p:cNvPr id="32" name="Graphic 31" descr="Stopwatch with solid fill">
            <a:extLst>
              <a:ext uri="{FF2B5EF4-FFF2-40B4-BE49-F238E27FC236}">
                <a16:creationId xmlns:a16="http://schemas.microsoft.com/office/drawing/2014/main" id="{FF3DFA4A-3043-BFBB-67B5-5865F3F4CA5F}"/>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2100" y="5421996"/>
            <a:ext cx="436348" cy="436348"/>
          </a:xfrm>
          <a:prstGeom prst="rect">
            <a:avLst/>
          </a:prstGeom>
        </p:spPr>
      </p:pic>
      <p:pic>
        <p:nvPicPr>
          <p:cNvPr id="37" name="Graphic 36" descr="Presentation with pie chart with solid fill">
            <a:extLst>
              <a:ext uri="{FF2B5EF4-FFF2-40B4-BE49-F238E27FC236}">
                <a16:creationId xmlns:a16="http://schemas.microsoft.com/office/drawing/2014/main" id="{99E4753D-75FD-4115-F844-D7E031238C3C}"/>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44561" y="5393715"/>
            <a:ext cx="483484" cy="483484"/>
          </a:xfrm>
          <a:prstGeom prst="rect">
            <a:avLst/>
          </a:prstGeom>
        </p:spPr>
      </p:pic>
      <p:pic>
        <p:nvPicPr>
          <p:cNvPr id="39" name="Graphic 38" descr="Leaf with solid fill">
            <a:extLst>
              <a:ext uri="{FF2B5EF4-FFF2-40B4-BE49-F238E27FC236}">
                <a16:creationId xmlns:a16="http://schemas.microsoft.com/office/drawing/2014/main" id="{94FB860A-8D80-01CB-F214-313C3CCD92BD}"/>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08924" y="5408911"/>
            <a:ext cx="377677" cy="377677"/>
          </a:xfrm>
          <a:prstGeom prst="rect">
            <a:avLst/>
          </a:prstGeom>
        </p:spPr>
      </p:pic>
      <p:cxnSp>
        <p:nvCxnSpPr>
          <p:cNvPr id="42" name="Straight Connector 41">
            <a:extLst>
              <a:ext uri="{FF2B5EF4-FFF2-40B4-BE49-F238E27FC236}">
                <a16:creationId xmlns:a16="http://schemas.microsoft.com/office/drawing/2014/main" id="{CC2A1C17-9C11-F740-0664-74261320FBF3}"/>
              </a:ext>
            </a:extLst>
          </p:cNvPr>
          <p:cNvCxnSpPr>
            <a:cxnSpLocks/>
          </p:cNvCxnSpPr>
          <p:nvPr/>
        </p:nvCxnSpPr>
        <p:spPr>
          <a:xfrm>
            <a:off x="554949" y="5071172"/>
            <a:ext cx="111604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A3C7B5E5-1B3B-3DFE-1E1B-04FBE9B394A9}"/>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020064" y="2870956"/>
            <a:ext cx="3695370" cy="2002681"/>
          </a:xfrm>
          <a:prstGeom prst="roundRect">
            <a:avLst>
              <a:gd name="adj" fmla="val 5531"/>
            </a:avLst>
          </a:prstGeom>
        </p:spPr>
      </p:pic>
      <p:pic>
        <p:nvPicPr>
          <p:cNvPr id="59" name="Picture 58" descr="A person working on a piece of paper&#10;&#10;Description automatically generated">
            <a:extLst>
              <a:ext uri="{FF2B5EF4-FFF2-40B4-BE49-F238E27FC236}">
                <a16:creationId xmlns:a16="http://schemas.microsoft.com/office/drawing/2014/main" id="{EFC54A2A-CA46-9F57-052F-3D070D1D5A25}"/>
              </a:ext>
            </a:extLst>
          </p:cNvPr>
          <p:cNvPicPr>
            <a:picLocks noChangeAspect="1"/>
          </p:cNvPicPr>
          <p:nvPr/>
        </p:nvPicPr>
        <p:blipFill rotWithShape="1">
          <a:blip r:embed="rId15" cstate="email">
            <a:extLst>
              <a:ext uri="{28A0092B-C50C-407E-A947-70E740481C1C}">
                <a14:useLocalDpi xmlns:a14="http://schemas.microsoft.com/office/drawing/2010/main" val="0"/>
              </a:ext>
            </a:extLst>
          </a:blip>
          <a:srcRect/>
          <a:stretch/>
        </p:blipFill>
        <p:spPr>
          <a:xfrm>
            <a:off x="4255401" y="838986"/>
            <a:ext cx="3531140" cy="2501867"/>
          </a:xfrm>
          <a:prstGeom prst="roundRect">
            <a:avLst>
              <a:gd name="adj" fmla="val 7566"/>
            </a:avLst>
          </a:prstGeom>
        </p:spPr>
      </p:pic>
    </p:spTree>
    <p:extLst>
      <p:ext uri="{BB962C8B-B14F-4D97-AF65-F5344CB8AC3E}">
        <p14:creationId xmlns:p14="http://schemas.microsoft.com/office/powerpoint/2010/main" val="2718902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C9D72E-EBD4-A2FE-1611-D64AC47FC99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503374" y="5932828"/>
            <a:ext cx="2826866" cy="638033"/>
          </a:xfrm>
          <a:prstGeom prst="rect">
            <a:avLst/>
          </a:prstGeom>
        </p:spPr>
      </p:pic>
      <p:sp>
        <p:nvSpPr>
          <p:cNvPr id="4" name="Slide Number Placeholder 3">
            <a:extLst>
              <a:ext uri="{FF2B5EF4-FFF2-40B4-BE49-F238E27FC236}">
                <a16:creationId xmlns:a16="http://schemas.microsoft.com/office/drawing/2014/main" id="{F7EF6C85-0423-A81A-3737-9ACC148FED4A}"/>
              </a:ext>
            </a:extLst>
          </p:cNvPr>
          <p:cNvSpPr>
            <a:spLocks noGrp="1"/>
          </p:cNvSpPr>
          <p:nvPr>
            <p:ph type="sldNum" sz="quarter" idx="12"/>
          </p:nvPr>
        </p:nvSpPr>
        <p:spPr/>
        <p:txBody>
          <a:bodyPr/>
          <a:lstStyle/>
          <a:p>
            <a:fld id="{89FBE739-53FC-4C55-8FE7-42C0BABF3E1B}" type="slidenum">
              <a:rPr lang="en-US" smtClean="0"/>
              <a:t>28</a:t>
            </a:fld>
            <a:endParaRPr lang="en-US" dirty="0"/>
          </a:p>
        </p:txBody>
      </p:sp>
      <p:sp>
        <p:nvSpPr>
          <p:cNvPr id="9" name="Title 1">
            <a:extLst>
              <a:ext uri="{FF2B5EF4-FFF2-40B4-BE49-F238E27FC236}">
                <a16:creationId xmlns:a16="http://schemas.microsoft.com/office/drawing/2014/main" id="{2F10C966-E77F-FC76-A20E-A2E844BFF025}"/>
              </a:ext>
            </a:extLst>
          </p:cNvPr>
          <p:cNvSpPr txBox="1">
            <a:spLocks/>
          </p:cNvSpPr>
          <p:nvPr/>
        </p:nvSpPr>
        <p:spPr>
          <a:xfrm>
            <a:off x="209006" y="365125"/>
            <a:ext cx="11144794" cy="8235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3200" b="1" dirty="0">
              <a:latin typeface="+mn-lt"/>
            </a:endParaRPr>
          </a:p>
        </p:txBody>
      </p:sp>
      <p:pic>
        <p:nvPicPr>
          <p:cNvPr id="10" name="Picture 4" descr="Baxter Logo PNG Image | American healthcare, ? logo, Baxter">
            <a:extLst>
              <a:ext uri="{FF2B5EF4-FFF2-40B4-BE49-F238E27FC236}">
                <a16:creationId xmlns:a16="http://schemas.microsoft.com/office/drawing/2014/main" id="{FEBACE20-1935-9131-4135-19589F767FF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6825" y="6041733"/>
            <a:ext cx="2125768" cy="47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MA Group Home - RMA GROUP">
            <a:extLst>
              <a:ext uri="{FF2B5EF4-FFF2-40B4-BE49-F238E27FC236}">
                <a16:creationId xmlns:a16="http://schemas.microsoft.com/office/drawing/2014/main" id="{6F5972A6-1C40-A804-446F-811393BC34A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76075" y="6040876"/>
            <a:ext cx="1640751" cy="441594"/>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A1FC9D2-9241-6ECF-E776-A1D1EEFE068C}"/>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A4449BC3-2817-DCCD-6708-F4927961550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AE4215F-44C6-1203-3F5C-080799516FE2}"/>
                </a:ext>
              </a:extLst>
            </p:cNvPr>
            <p:cNvSpPr/>
            <p:nvPr/>
          </p:nvSpPr>
          <p:spPr>
            <a:xfrm>
              <a:off x="11253157" y="6473761"/>
              <a:ext cx="98961" cy="108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FD15120D-31EB-736C-6294-B9FF3C86FDF0}"/>
              </a:ext>
            </a:extLst>
          </p:cNvPr>
          <p:cNvSpPr/>
          <p:nvPr/>
        </p:nvSpPr>
        <p:spPr>
          <a:xfrm>
            <a:off x="792480" y="1323703"/>
            <a:ext cx="10702834" cy="41626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DA3B7CF-EC82-1DD6-0A1E-9097A663FBD0}"/>
              </a:ext>
            </a:extLst>
          </p:cNvPr>
          <p:cNvSpPr/>
          <p:nvPr/>
        </p:nvSpPr>
        <p:spPr>
          <a:xfrm>
            <a:off x="4360100" y="1980766"/>
            <a:ext cx="6938726" cy="195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dirty="0">
                <a:solidFill>
                  <a:schemeClr val="tx1"/>
                </a:solidFill>
              </a:rPr>
              <a:t>Seb Robertson</a:t>
            </a:r>
          </a:p>
          <a:p>
            <a:pPr>
              <a:lnSpc>
                <a:spcPct val="150000"/>
              </a:lnSpc>
            </a:pPr>
            <a:endParaRPr lang="en-US" sz="2000" b="1" dirty="0">
              <a:solidFill>
                <a:schemeClr val="tx1"/>
              </a:solidFill>
            </a:endParaRPr>
          </a:p>
          <a:p>
            <a:pPr>
              <a:lnSpc>
                <a:spcPct val="150000"/>
              </a:lnSpc>
            </a:pPr>
            <a:r>
              <a:rPr lang="en-US" sz="2000" dirty="0">
                <a:solidFill>
                  <a:schemeClr val="tx1"/>
                </a:solidFill>
              </a:rPr>
              <a:t>General Manager Global Sales </a:t>
            </a:r>
          </a:p>
          <a:p>
            <a:pPr>
              <a:lnSpc>
                <a:spcPct val="150000"/>
              </a:lnSpc>
            </a:pPr>
            <a:r>
              <a:rPr lang="en-US" sz="2000" dirty="0">
                <a:solidFill>
                  <a:schemeClr val="tx1"/>
                </a:solidFill>
              </a:rPr>
              <a:t>RMA Automotive</a:t>
            </a:r>
          </a:p>
        </p:txBody>
      </p:sp>
      <p:sp>
        <p:nvSpPr>
          <p:cNvPr id="16" name="Rectangle 15">
            <a:extLst>
              <a:ext uri="{FF2B5EF4-FFF2-40B4-BE49-F238E27FC236}">
                <a16:creationId xmlns:a16="http://schemas.microsoft.com/office/drawing/2014/main" id="{58D6E533-67DD-4093-4BB3-3B488CC12799}"/>
              </a:ext>
            </a:extLst>
          </p:cNvPr>
          <p:cNvSpPr/>
          <p:nvPr/>
        </p:nvSpPr>
        <p:spPr>
          <a:xfrm>
            <a:off x="209006" y="69669"/>
            <a:ext cx="11773988" cy="966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bout Us - RMA Special Vehicles">
            <a:extLst>
              <a:ext uri="{FF2B5EF4-FFF2-40B4-BE49-F238E27FC236}">
                <a16:creationId xmlns:a16="http://schemas.microsoft.com/office/drawing/2014/main" id="{E7B4E66C-AF54-8EC3-71C6-9B246271F36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4514" y="1029732"/>
            <a:ext cx="3846145" cy="46900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MA Group Home - RMA GROUP">
            <a:extLst>
              <a:ext uri="{FF2B5EF4-FFF2-40B4-BE49-F238E27FC236}">
                <a16:creationId xmlns:a16="http://schemas.microsoft.com/office/drawing/2014/main" id="{775BE58A-A632-501F-CFF6-4613DD314FA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51842" y="61121"/>
            <a:ext cx="3700048" cy="995835"/>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13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C7F1-AD95-16D3-95C9-1482B82B5F7E}"/>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9F69B3F2-0C29-2247-90CB-02779110D2F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33400" y="0"/>
            <a:ext cx="13394529" cy="6858000"/>
          </a:xfrm>
          <a:prstGeom prst="rect">
            <a:avLst/>
          </a:prstGeom>
        </p:spPr>
      </p:pic>
      <p:sp>
        <p:nvSpPr>
          <p:cNvPr id="3" name="Rectangle 2">
            <a:extLst>
              <a:ext uri="{FF2B5EF4-FFF2-40B4-BE49-F238E27FC236}">
                <a16:creationId xmlns:a16="http://schemas.microsoft.com/office/drawing/2014/main" id="{8198C827-B9A0-0F69-4D44-8B1F510C5D31}"/>
              </a:ext>
            </a:extLst>
          </p:cNvPr>
          <p:cNvSpPr/>
          <p:nvPr/>
        </p:nvSpPr>
        <p:spPr>
          <a:xfrm>
            <a:off x="-533399" y="0"/>
            <a:ext cx="13394528" cy="6858000"/>
          </a:xfrm>
          <a:prstGeom prst="rect">
            <a:avLst/>
          </a:prstGeom>
          <a:solidFill>
            <a:srgbClr val="F2F2F2">
              <a:alpha val="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202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0C205A-E379-2E67-4ED2-407AC0D9BE3F}"/>
              </a:ext>
            </a:extLst>
          </p:cNvPr>
          <p:cNvSpPr>
            <a:spLocks noGrp="1"/>
          </p:cNvSpPr>
          <p:nvPr>
            <p:ph type="sldNum" sz="quarter" idx="4294967295"/>
          </p:nvPr>
        </p:nvSpPr>
        <p:spPr>
          <a:xfrm>
            <a:off x="8610600" y="6356350"/>
            <a:ext cx="2743200" cy="365125"/>
          </a:xfrm>
        </p:spPr>
        <p:txBody>
          <a:bodyPr/>
          <a:lstStyle/>
          <a:p>
            <a:fld id="{89FBE739-53FC-4C55-8FE7-42C0BABF3E1B}" type="slidenum">
              <a:rPr lang="en-US" smtClean="0"/>
              <a:t>3</a:t>
            </a:fld>
            <a:endParaRPr lang="en-US" dirty="0"/>
          </a:p>
        </p:txBody>
      </p:sp>
      <p:sp>
        <p:nvSpPr>
          <p:cNvPr id="5" name="Rectangle 4">
            <a:extLst>
              <a:ext uri="{FF2B5EF4-FFF2-40B4-BE49-F238E27FC236}">
                <a16:creationId xmlns:a16="http://schemas.microsoft.com/office/drawing/2014/main" id="{7AB67DD4-3628-7A37-C059-69131A3A9690}"/>
              </a:ext>
            </a:extLst>
          </p:cNvPr>
          <p:cNvSpPr/>
          <p:nvPr/>
        </p:nvSpPr>
        <p:spPr>
          <a:xfrm>
            <a:off x="12192000" y="3621950"/>
            <a:ext cx="12192000" cy="6858000"/>
          </a:xfrm>
          <a:prstGeom prst="rect">
            <a:avLst/>
          </a:prstGeom>
          <a:solidFill>
            <a:srgbClr val="F2F2F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0B9727-F3FC-140D-DD18-0472D6B4D425}"/>
              </a:ext>
            </a:extLst>
          </p:cNvPr>
          <p:cNvSpPr>
            <a:spLocks noGrp="1"/>
          </p:cNvSpPr>
          <p:nvPr>
            <p:ph type="title"/>
          </p:nvPr>
        </p:nvSpPr>
        <p:spPr>
          <a:xfrm>
            <a:off x="810655" y="372870"/>
            <a:ext cx="10515600" cy="823595"/>
          </a:xfrm>
        </p:spPr>
        <p:txBody>
          <a:bodyPr anchor="b">
            <a:normAutofit/>
          </a:bodyPr>
          <a:lstStyle/>
          <a:p>
            <a:pPr algn="r"/>
            <a:r>
              <a:rPr lang="en-US" sz="3200" b="1" dirty="0">
                <a:latin typeface="+mn-lt"/>
              </a:rPr>
              <a:t>THAILAND’S LOGISTICS AND SUPPLY CHAIN ADVANTAGES</a:t>
            </a:r>
          </a:p>
        </p:txBody>
      </p:sp>
      <p:sp>
        <p:nvSpPr>
          <p:cNvPr id="29" name="Rectangle 28">
            <a:extLst>
              <a:ext uri="{FF2B5EF4-FFF2-40B4-BE49-F238E27FC236}">
                <a16:creationId xmlns:a16="http://schemas.microsoft.com/office/drawing/2014/main" id="{66345A80-CF8A-B4C1-77B0-680FCF52BC2E}"/>
              </a:ext>
            </a:extLst>
          </p:cNvPr>
          <p:cNvSpPr/>
          <p:nvPr/>
        </p:nvSpPr>
        <p:spPr>
          <a:xfrm>
            <a:off x="339279"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a:extLst>
              <a:ext uri="{FF2B5EF4-FFF2-40B4-BE49-F238E27FC236}">
                <a16:creationId xmlns:a16="http://schemas.microsoft.com/office/drawing/2014/main" id="{08D36EEC-270E-F993-68D1-B704782955C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503374" y="5932828"/>
            <a:ext cx="2826866" cy="638033"/>
          </a:xfrm>
          <a:prstGeom prst="rect">
            <a:avLst/>
          </a:prstGeom>
        </p:spPr>
      </p:pic>
      <p:pic>
        <p:nvPicPr>
          <p:cNvPr id="7" name="Picture 4" descr="Baxter Logo PNG Image | American healthcare, ? logo, Baxter">
            <a:extLst>
              <a:ext uri="{FF2B5EF4-FFF2-40B4-BE49-F238E27FC236}">
                <a16:creationId xmlns:a16="http://schemas.microsoft.com/office/drawing/2014/main" id="{B1E5FCD0-0B08-AF11-83B1-F0598D9B456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6825" y="6041733"/>
            <a:ext cx="2125768" cy="4724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MA Group Home - RMA GROUP">
            <a:extLst>
              <a:ext uri="{FF2B5EF4-FFF2-40B4-BE49-F238E27FC236}">
                <a16:creationId xmlns:a16="http://schemas.microsoft.com/office/drawing/2014/main" id="{0976E108-FD61-684A-7210-50DF0A1860C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76075" y="6040876"/>
            <a:ext cx="1640751" cy="441594"/>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F575C38-3452-C750-F884-F24BF7FA539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4313014" y="3994846"/>
            <a:ext cx="1732999" cy="1292030"/>
          </a:xfrm>
          <a:prstGeom prst="rect">
            <a:avLst/>
          </a:prstGeom>
        </p:spPr>
      </p:pic>
      <p:sp>
        <p:nvSpPr>
          <p:cNvPr id="11" name="Rectangle 10">
            <a:extLst>
              <a:ext uri="{FF2B5EF4-FFF2-40B4-BE49-F238E27FC236}">
                <a16:creationId xmlns:a16="http://schemas.microsoft.com/office/drawing/2014/main" id="{EAA524C1-6C97-05C4-1352-70DC9DD00BBB}"/>
              </a:ext>
            </a:extLst>
          </p:cNvPr>
          <p:cNvSpPr/>
          <p:nvPr/>
        </p:nvSpPr>
        <p:spPr>
          <a:xfrm>
            <a:off x="7541082" y="3155736"/>
            <a:ext cx="612774" cy="18560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88EA26D-5301-FCE7-5449-0190C7A03EDC}"/>
              </a:ext>
            </a:extLst>
          </p:cNvPr>
          <p:cNvSpPr/>
          <p:nvPr/>
        </p:nvSpPr>
        <p:spPr>
          <a:xfrm>
            <a:off x="7149326" y="3252986"/>
            <a:ext cx="612774" cy="536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5CC0309-E8DD-3810-8CB8-9D9C644DF6EA}"/>
              </a:ext>
            </a:extLst>
          </p:cNvPr>
          <p:cNvSpPr/>
          <p:nvPr/>
        </p:nvSpPr>
        <p:spPr>
          <a:xfrm>
            <a:off x="7389382" y="1243011"/>
            <a:ext cx="722570" cy="20940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A8DB5FC-FF7F-218B-0D00-84AAAF849555}"/>
              </a:ext>
            </a:extLst>
          </p:cNvPr>
          <p:cNvSpPr/>
          <p:nvPr/>
        </p:nvSpPr>
        <p:spPr>
          <a:xfrm>
            <a:off x="651494" y="1243011"/>
            <a:ext cx="159161" cy="20940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6AC8031-C5EC-B2DE-CCDE-5B444223777B}"/>
              </a:ext>
            </a:extLst>
          </p:cNvPr>
          <p:cNvSpPr txBox="1"/>
          <p:nvPr/>
        </p:nvSpPr>
        <p:spPr>
          <a:xfrm>
            <a:off x="4384048" y="2531403"/>
            <a:ext cx="6337291" cy="1429622"/>
          </a:xfrm>
          <a:prstGeom prst="rect">
            <a:avLst/>
          </a:prstGeom>
          <a:noFill/>
        </p:spPr>
        <p:txBody>
          <a:bodyPr wrap="square">
            <a:spAutoFit/>
          </a:bodyPr>
          <a:lstStyle/>
          <a:p>
            <a:pPr>
              <a:lnSpc>
                <a:spcPct val="150000"/>
              </a:lnSpc>
            </a:pPr>
            <a:r>
              <a:rPr lang="en-US" sz="2000" dirty="0">
                <a:solidFill>
                  <a:schemeClr val="tx1"/>
                </a:solidFill>
              </a:rPr>
              <a:t>Aerospace Committee Co-Chair, </a:t>
            </a:r>
          </a:p>
          <a:p>
            <a:pPr>
              <a:lnSpc>
                <a:spcPct val="150000"/>
              </a:lnSpc>
            </a:pPr>
            <a:r>
              <a:rPr lang="en-US" sz="2000" dirty="0">
                <a:solidFill>
                  <a:schemeClr val="tx1"/>
                </a:solidFill>
              </a:rPr>
              <a:t>American Chamber of Commerce (AMCHAM) Thailand </a:t>
            </a:r>
          </a:p>
          <a:p>
            <a:pPr>
              <a:lnSpc>
                <a:spcPct val="150000"/>
              </a:lnSpc>
            </a:pPr>
            <a:r>
              <a:rPr lang="en-US" sz="2000" dirty="0"/>
              <a:t>&amp; Supply Chain Director at Triumph Aviation Services, Asia</a:t>
            </a:r>
            <a:endParaRPr lang="en-US" sz="2000" dirty="0">
              <a:solidFill>
                <a:schemeClr val="tx1"/>
              </a:solidFill>
            </a:endParaRPr>
          </a:p>
        </p:txBody>
      </p:sp>
      <p:sp>
        <p:nvSpPr>
          <p:cNvPr id="9" name="Rectangle 8">
            <a:extLst>
              <a:ext uri="{FF2B5EF4-FFF2-40B4-BE49-F238E27FC236}">
                <a16:creationId xmlns:a16="http://schemas.microsoft.com/office/drawing/2014/main" id="{AA022485-C137-212E-C141-1D9E2D27B37F}"/>
              </a:ext>
            </a:extLst>
          </p:cNvPr>
          <p:cNvSpPr/>
          <p:nvPr/>
        </p:nvSpPr>
        <p:spPr>
          <a:xfrm>
            <a:off x="4346917" y="1633372"/>
            <a:ext cx="4729398" cy="69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b="1" dirty="0">
                <a:solidFill>
                  <a:schemeClr val="tx1"/>
                </a:solidFill>
              </a:rPr>
              <a:t>Barry Crawford</a:t>
            </a:r>
          </a:p>
        </p:txBody>
      </p:sp>
      <p:pic>
        <p:nvPicPr>
          <p:cNvPr id="17" name="Picture 16">
            <a:extLst>
              <a:ext uri="{FF2B5EF4-FFF2-40B4-BE49-F238E27FC236}">
                <a16:creationId xmlns:a16="http://schemas.microsoft.com/office/drawing/2014/main" id="{AF3688A2-BD89-5E88-3DB9-FA926F721B9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10900" r="100000">
                        <a14:foregroundMark x1="33175" y1="12705" x2="30332" y2="36066"/>
                        <a14:foregroundMark x1="30332" y1="36066" x2="37441" y2="69262"/>
                        <a14:foregroundMark x1="37441" y1="69262" x2="68246" y2="89754"/>
                        <a14:foregroundMark x1="67299" y1="63525" x2="65877" y2="15984"/>
                        <a14:foregroundMark x1="68246" y1="89754" x2="67299" y2="67623"/>
                        <a14:foregroundMark x1="65877" y1="15984" x2="34597" y2="14344"/>
                        <a14:foregroundMark x1="34597" y1="14344" x2="18483" y2="44262"/>
                        <a14:foregroundMark x1="24645" y1="67213" x2="25118" y2="70082"/>
                        <a14:foregroundMark x1="18483" y1="44262" x2="20853" y2="53279"/>
                        <a14:foregroundMark x1="25118" y1="70082" x2="25118" y2="70082"/>
                        <a14:foregroundMark x1="11374" y1="84016" x2="28436" y2="91393"/>
                        <a14:foregroundMark x1="27962" y1="94672" x2="27962" y2="94672"/>
                        <a14:foregroundMark x1="71090" y1="61475" x2="71090" y2="61475"/>
                        <a14:foregroundMark x1="71090" y1="62295" x2="71090" y2="62295"/>
                        <a14:foregroundMark x1="17062" y1="40574" x2="17062" y2="46721"/>
                        <a14:foregroundMark x1="18957" y1="51230" x2="16588" y2="42213"/>
                        <a14:foregroundMark x1="16114" y1="40164" x2="18957" y2="49590"/>
                        <a14:foregroundMark x1="16588" y1="47131" x2="16588" y2="47131"/>
                        <a14:foregroundMark x1="16114" y1="46311" x2="16114" y2="46311"/>
                        <a14:foregroundMark x1="15640" y1="44262" x2="15640" y2="44262"/>
                        <a14:foregroundMark x1="15640" y1="42623" x2="15640" y2="42623"/>
                        <a14:backgroundMark x1="69194" y1="0" x2="92417" y2="7377"/>
                        <a14:backgroundMark x1="92891" y1="7787" x2="99526" y2="12295"/>
                        <a14:backgroundMark x1="21327" y1="60656" x2="21327" y2="60656"/>
                        <a14:backgroundMark x1="19431" y1="60656" x2="20379" y2="65164"/>
                        <a14:backgroundMark x1="12322" y1="56557" x2="17536" y2="66393"/>
                        <a14:backgroundMark x1="78199" y1="39344" x2="78673" y2="63115"/>
                        <a14:backgroundMark x1="78673" y1="63115" x2="77725" y2="65574"/>
                        <a14:backgroundMark x1="82938" y1="35656" x2="82938" y2="35656"/>
                        <a14:backgroundMark x1="76777" y1="51639" x2="75829" y2="61475"/>
                        <a14:backgroundMark x1="18009" y1="58197" x2="17062" y2="66803"/>
                        <a14:backgroundMark x1="20379" y1="57787" x2="22749" y2="64754"/>
                        <a14:backgroundMark x1="77725" y1="61475" x2="78199" y2="68033"/>
                        <a14:backgroundMark x1="77251" y1="51639" x2="77725" y2="61475"/>
                        <a14:backgroundMark x1="75829" y1="30328" x2="76303" y2="40984"/>
                        <a14:backgroundMark x1="72512" y1="62295" x2="72512" y2="62295"/>
                        <a14:backgroundMark x1="75829" y1="41803" x2="76303" y2="51639"/>
                        <a14:backgroundMark x1="75829" y1="51639" x2="75829" y2="53689"/>
                        <a14:backgroundMark x1="78673" y1="71721" x2="85308" y2="44672"/>
                        <a14:backgroundMark x1="85308" y1="44672" x2="82464" y2="62295"/>
                      </a14:backgroundRemoval>
                    </a14:imgEffect>
                  </a14:imgLayer>
                </a14:imgProps>
              </a:ext>
              <a:ext uri="{28A0092B-C50C-407E-A947-70E740481C1C}">
                <a14:useLocalDpi xmlns:a14="http://schemas.microsoft.com/office/drawing/2010/main" val="0"/>
              </a:ext>
            </a:extLst>
          </a:blip>
          <a:srcRect/>
          <a:stretch/>
        </p:blipFill>
        <p:spPr>
          <a:xfrm>
            <a:off x="939142" y="1582368"/>
            <a:ext cx="3328903" cy="3850564"/>
          </a:xfrm>
          <a:prstGeom prst="rect">
            <a:avLst/>
          </a:prstGeom>
        </p:spPr>
      </p:pic>
      <p:pic>
        <p:nvPicPr>
          <p:cNvPr id="1026" name="Picture 2" descr="Triumph Aviation Services - Asia (TASA) - MRO Center">
            <a:extLst>
              <a:ext uri="{FF2B5EF4-FFF2-40B4-BE49-F238E27FC236}">
                <a16:creationId xmlns:a16="http://schemas.microsoft.com/office/drawing/2014/main" id="{D4333DAC-7FE4-8656-91C8-157FB43D96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6939" y="4100678"/>
            <a:ext cx="4333875" cy="105727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EB0EF7BB-D923-49D2-0BB9-D496BFF952D9}"/>
              </a:ext>
            </a:extLst>
          </p:cNvPr>
          <p:cNvSpPr/>
          <p:nvPr/>
        </p:nvSpPr>
        <p:spPr>
          <a:xfrm>
            <a:off x="1032010" y="1582368"/>
            <a:ext cx="3378355" cy="3938753"/>
          </a:xfrm>
          <a:prstGeom prst="rect">
            <a:avLst/>
          </a:prstGeom>
          <a:solidFill>
            <a:srgbClr val="F2F2F2">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4F9E3B6-54A6-D90B-75DD-63CCFC73AAF7}"/>
              </a:ext>
            </a:extLst>
          </p:cNvPr>
          <p:cNvSpPr/>
          <p:nvPr/>
        </p:nvSpPr>
        <p:spPr>
          <a:xfrm>
            <a:off x="1402261" y="4004273"/>
            <a:ext cx="279458" cy="2433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844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2FA74F84-51CE-372E-6A61-11025666D00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239150" y="2912312"/>
            <a:ext cx="2436912" cy="1620000"/>
          </a:xfrm>
          <a:prstGeom prst="rect">
            <a:avLst/>
          </a:prstGeom>
        </p:spPr>
      </p:pic>
      <p:sp>
        <p:nvSpPr>
          <p:cNvPr id="2" name="Round Single Corner Rectangle 11">
            <a:extLst>
              <a:ext uri="{FF2B5EF4-FFF2-40B4-BE49-F238E27FC236}">
                <a16:creationId xmlns:a16="http://schemas.microsoft.com/office/drawing/2014/main" id="{59674CC2-B8CC-C42C-159A-9F1B310C150F}"/>
              </a:ext>
            </a:extLst>
          </p:cNvPr>
          <p:cNvSpPr/>
          <p:nvPr/>
        </p:nvSpPr>
        <p:spPr>
          <a:xfrm flipH="1">
            <a:off x="515938" y="2924455"/>
            <a:ext cx="3022078" cy="1620000"/>
          </a:xfrm>
          <a:prstGeom prst="rect">
            <a:avLst/>
          </a:prstGeom>
          <a:gradFill>
            <a:gsLst>
              <a:gs pos="0">
                <a:schemeClr val="bg1">
                  <a:lumMod val="9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altLang="en-US" sz="1600" b="1" dirty="0">
                <a:solidFill>
                  <a:schemeClr val="tx1">
                    <a:lumMod val="90000"/>
                    <a:lumOff val="10000"/>
                  </a:schemeClr>
                </a:solidFill>
                <a:latin typeface=" Roboto Light"/>
                <a:ea typeface="Roboto" panose="02000000000000000000" pitchFamily="2" charset="0"/>
              </a:rPr>
              <a:t>Exceptional track record</a:t>
            </a:r>
          </a:p>
          <a:p>
            <a:r>
              <a:rPr lang="en-US" sz="2800" b="1" dirty="0">
                <a:solidFill>
                  <a:schemeClr val="tx1">
                    <a:lumMod val="90000"/>
                    <a:lumOff val="10000"/>
                  </a:schemeClr>
                </a:solidFill>
                <a:latin typeface=" Roboto Light"/>
                <a:ea typeface="Roboto" panose="02000000000000000000" pitchFamily="2" charset="0"/>
              </a:rPr>
              <a:t>&gt;300,000 </a:t>
            </a:r>
            <a:r>
              <a:rPr lang="en-US" sz="2000" b="1" dirty="0">
                <a:solidFill>
                  <a:schemeClr val="tx1">
                    <a:lumMod val="90000"/>
                    <a:lumOff val="10000"/>
                  </a:schemeClr>
                </a:solidFill>
                <a:latin typeface=" Roboto Light"/>
                <a:ea typeface="Roboto" panose="02000000000000000000" pitchFamily="2" charset="0"/>
              </a:rPr>
              <a:t>Vehicles</a:t>
            </a:r>
            <a:endParaRPr lang="en-US" b="1" dirty="0">
              <a:solidFill>
                <a:schemeClr val="tx1">
                  <a:lumMod val="90000"/>
                  <a:lumOff val="10000"/>
                </a:schemeClr>
              </a:solidFill>
              <a:latin typeface=" Roboto Light"/>
              <a:ea typeface="Roboto" panose="02000000000000000000" pitchFamily="2" charset="0"/>
            </a:endParaRPr>
          </a:p>
          <a:p>
            <a:r>
              <a:rPr lang="en-US" sz="1200" dirty="0">
                <a:solidFill>
                  <a:schemeClr val="tx1">
                    <a:lumMod val="90000"/>
                    <a:lumOff val="10000"/>
                  </a:schemeClr>
                </a:solidFill>
                <a:latin typeface=" Roboto Light"/>
                <a:ea typeface="Roboto Light" panose="02000000000000000000" pitchFamily="2" charset="0"/>
              </a:rPr>
              <a:t>Delivered globally</a:t>
            </a:r>
            <a:endParaRPr lang="en-US" altLang="en-US" sz="1200" b="1" dirty="0">
              <a:solidFill>
                <a:schemeClr val="tx1">
                  <a:lumMod val="90000"/>
                  <a:lumOff val="10000"/>
                </a:schemeClr>
              </a:solidFill>
              <a:latin typeface=" Roboto Light"/>
              <a:ea typeface="Roboto" panose="02000000000000000000" pitchFamily="2" charset="0"/>
            </a:endParaRPr>
          </a:p>
        </p:txBody>
      </p:sp>
      <p:sp>
        <p:nvSpPr>
          <p:cNvPr id="3" name="Round Single Corner Rectangle 11">
            <a:extLst>
              <a:ext uri="{FF2B5EF4-FFF2-40B4-BE49-F238E27FC236}">
                <a16:creationId xmlns:a16="http://schemas.microsoft.com/office/drawing/2014/main" id="{6D130D26-77F3-7DEA-58ED-40564A4EADB6}"/>
              </a:ext>
            </a:extLst>
          </p:cNvPr>
          <p:cNvSpPr/>
          <p:nvPr/>
        </p:nvSpPr>
        <p:spPr>
          <a:xfrm flipH="1">
            <a:off x="523234" y="4628422"/>
            <a:ext cx="3022078" cy="1620000"/>
          </a:xfrm>
          <a:prstGeom prst="rect">
            <a:avLst/>
          </a:prstGeom>
          <a:gradFill>
            <a:gsLst>
              <a:gs pos="0">
                <a:schemeClr val="bg1">
                  <a:lumMod val="9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altLang="en-US" sz="1600" b="1" dirty="0">
                <a:solidFill>
                  <a:schemeClr val="tx1">
                    <a:lumMod val="90000"/>
                    <a:lumOff val="10000"/>
                  </a:schemeClr>
                </a:solidFill>
                <a:latin typeface=" Roboto Light"/>
                <a:ea typeface="Roboto" panose="02000000000000000000" pitchFamily="2" charset="0"/>
              </a:rPr>
              <a:t>Operational reach</a:t>
            </a:r>
          </a:p>
          <a:p>
            <a:r>
              <a:rPr lang="en-US" sz="2800" b="1" dirty="0">
                <a:solidFill>
                  <a:schemeClr val="tx1">
                    <a:lumMod val="90000"/>
                    <a:lumOff val="10000"/>
                  </a:schemeClr>
                </a:solidFill>
                <a:latin typeface=" Roboto Light"/>
                <a:ea typeface="Roboto" panose="02000000000000000000" pitchFamily="2" charset="0"/>
              </a:rPr>
              <a:t>&gt;8,000 </a:t>
            </a:r>
            <a:r>
              <a:rPr lang="en-US" sz="2000" b="1" dirty="0">
                <a:solidFill>
                  <a:schemeClr val="tx1">
                    <a:lumMod val="90000"/>
                    <a:lumOff val="10000"/>
                  </a:schemeClr>
                </a:solidFill>
                <a:latin typeface=" Roboto Light"/>
                <a:ea typeface="Roboto" panose="02000000000000000000" pitchFamily="2" charset="0"/>
              </a:rPr>
              <a:t>employees</a:t>
            </a:r>
            <a:endParaRPr lang="en-US" sz="2800" b="1" dirty="0">
              <a:solidFill>
                <a:schemeClr val="tx1">
                  <a:lumMod val="90000"/>
                  <a:lumOff val="10000"/>
                </a:schemeClr>
              </a:solidFill>
              <a:latin typeface=" Roboto Light"/>
              <a:ea typeface="Roboto" panose="02000000000000000000" pitchFamily="2" charset="0"/>
            </a:endParaRPr>
          </a:p>
          <a:p>
            <a:r>
              <a:rPr lang="en-US" sz="1200" dirty="0">
                <a:solidFill>
                  <a:schemeClr val="tx1">
                    <a:lumMod val="90000"/>
                    <a:lumOff val="10000"/>
                  </a:schemeClr>
                </a:solidFill>
                <a:latin typeface=" Roboto Light"/>
                <a:ea typeface="Roboto Light" panose="02000000000000000000" pitchFamily="2" charset="0"/>
              </a:rPr>
              <a:t>Located in 14 countries</a:t>
            </a:r>
          </a:p>
        </p:txBody>
      </p:sp>
      <p:sp>
        <p:nvSpPr>
          <p:cNvPr id="4" name="Round Single Corner Rectangle 11">
            <a:extLst>
              <a:ext uri="{FF2B5EF4-FFF2-40B4-BE49-F238E27FC236}">
                <a16:creationId xmlns:a16="http://schemas.microsoft.com/office/drawing/2014/main" id="{05AED32C-8898-1724-308E-1DF04BFC4377}"/>
              </a:ext>
            </a:extLst>
          </p:cNvPr>
          <p:cNvSpPr/>
          <p:nvPr/>
        </p:nvSpPr>
        <p:spPr>
          <a:xfrm flipH="1">
            <a:off x="6217072" y="1196153"/>
            <a:ext cx="3022078" cy="1620000"/>
          </a:xfrm>
          <a:prstGeom prst="rect">
            <a:avLst/>
          </a:prstGeom>
          <a:gradFill>
            <a:gsLst>
              <a:gs pos="0">
                <a:schemeClr val="bg1">
                  <a:lumMod val="9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altLang="en-US" sz="2400" b="1" dirty="0">
                <a:solidFill>
                  <a:schemeClr val="tx1">
                    <a:lumMod val="90000"/>
                    <a:lumOff val="10000"/>
                  </a:schemeClr>
                </a:solidFill>
                <a:latin typeface=" Roboto Light"/>
                <a:ea typeface="Roboto" panose="02000000000000000000" pitchFamily="2" charset="0"/>
              </a:rPr>
              <a:t>Engineering</a:t>
            </a:r>
          </a:p>
          <a:p>
            <a:r>
              <a:rPr lang="en-US" altLang="en-US" sz="2400" b="1" dirty="0">
                <a:solidFill>
                  <a:schemeClr val="tx1">
                    <a:lumMod val="90000"/>
                    <a:lumOff val="10000"/>
                  </a:schemeClr>
                </a:solidFill>
                <a:latin typeface=" Roboto Light"/>
                <a:ea typeface="Roboto" panose="02000000000000000000" pitchFamily="2" charset="0"/>
              </a:rPr>
              <a:t>Excellence</a:t>
            </a:r>
          </a:p>
          <a:p>
            <a:r>
              <a:rPr lang="en-US" altLang="en-US" sz="1200" dirty="0">
                <a:solidFill>
                  <a:schemeClr val="tx1">
                    <a:lumMod val="90000"/>
                    <a:lumOff val="10000"/>
                  </a:schemeClr>
                </a:solidFill>
                <a:latin typeface=" Roboto Light"/>
                <a:ea typeface="Roboto" panose="02000000000000000000" pitchFamily="2" charset="0"/>
              </a:rPr>
              <a:t>8 Vehicle modification centers</a:t>
            </a:r>
          </a:p>
        </p:txBody>
      </p:sp>
      <p:sp>
        <p:nvSpPr>
          <p:cNvPr id="5" name="Round Single Corner Rectangle 11">
            <a:extLst>
              <a:ext uri="{FF2B5EF4-FFF2-40B4-BE49-F238E27FC236}">
                <a16:creationId xmlns:a16="http://schemas.microsoft.com/office/drawing/2014/main" id="{212E09F4-9F14-BC13-2C98-EA0AB06B9A5D}"/>
              </a:ext>
            </a:extLst>
          </p:cNvPr>
          <p:cNvSpPr/>
          <p:nvPr/>
        </p:nvSpPr>
        <p:spPr>
          <a:xfrm flipH="1">
            <a:off x="6224368" y="2909878"/>
            <a:ext cx="3022078" cy="1620000"/>
          </a:xfrm>
          <a:prstGeom prst="rect">
            <a:avLst/>
          </a:prstGeom>
          <a:gradFill>
            <a:gsLst>
              <a:gs pos="0">
                <a:schemeClr val="bg1">
                  <a:lumMod val="9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sz="2400" b="1" dirty="0">
                <a:solidFill>
                  <a:schemeClr val="tx1">
                    <a:lumMod val="90000"/>
                    <a:lumOff val="10000"/>
                  </a:schemeClr>
                </a:solidFill>
                <a:latin typeface=" Roboto Light"/>
                <a:ea typeface="Roboto" panose="02000000000000000000" pitchFamily="2" charset="0"/>
              </a:rPr>
              <a:t>35+ years</a:t>
            </a:r>
          </a:p>
          <a:p>
            <a:r>
              <a:rPr lang="en-US" sz="1200" dirty="0">
                <a:solidFill>
                  <a:schemeClr val="tx1">
                    <a:lumMod val="90000"/>
                    <a:lumOff val="10000"/>
                  </a:schemeClr>
                </a:solidFill>
                <a:latin typeface=" Roboto Light"/>
                <a:ea typeface="Roboto" panose="02000000000000000000" pitchFamily="2" charset="0"/>
              </a:rPr>
              <a:t>Expertise and Extensive Experience </a:t>
            </a:r>
          </a:p>
        </p:txBody>
      </p:sp>
      <p:sp>
        <p:nvSpPr>
          <p:cNvPr id="8" name="Round Single Corner Rectangle 11">
            <a:extLst>
              <a:ext uri="{FF2B5EF4-FFF2-40B4-BE49-F238E27FC236}">
                <a16:creationId xmlns:a16="http://schemas.microsoft.com/office/drawing/2014/main" id="{B91F1355-B4E5-C52B-0A4A-AB7FA8939083}"/>
              </a:ext>
            </a:extLst>
          </p:cNvPr>
          <p:cNvSpPr/>
          <p:nvPr/>
        </p:nvSpPr>
        <p:spPr>
          <a:xfrm flipH="1">
            <a:off x="6224368" y="4617288"/>
            <a:ext cx="3022078" cy="1620000"/>
          </a:xfrm>
          <a:prstGeom prst="rect">
            <a:avLst/>
          </a:prstGeom>
          <a:gradFill>
            <a:gsLst>
              <a:gs pos="0">
                <a:schemeClr val="bg1">
                  <a:lumMod val="9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altLang="en-US" sz="2400" b="1" dirty="0">
                <a:solidFill>
                  <a:schemeClr val="tx1">
                    <a:lumMod val="90000"/>
                    <a:lumOff val="10000"/>
                  </a:schemeClr>
                </a:solidFill>
                <a:latin typeface=" Roboto Light"/>
                <a:ea typeface="Roboto" panose="02000000000000000000" pitchFamily="2" charset="0"/>
              </a:rPr>
              <a:t>Customized</a:t>
            </a:r>
          </a:p>
          <a:p>
            <a:r>
              <a:rPr lang="en-US" altLang="en-US" sz="2400" b="1" dirty="0">
                <a:solidFill>
                  <a:schemeClr val="tx1">
                    <a:lumMod val="90000"/>
                    <a:lumOff val="10000"/>
                  </a:schemeClr>
                </a:solidFill>
                <a:latin typeface=" Roboto Light"/>
                <a:ea typeface="Roboto" panose="02000000000000000000" pitchFamily="2" charset="0"/>
              </a:rPr>
              <a:t>Products &amp;</a:t>
            </a:r>
          </a:p>
          <a:p>
            <a:r>
              <a:rPr lang="en-US" altLang="en-US" sz="2400" b="1" dirty="0">
                <a:solidFill>
                  <a:schemeClr val="tx1">
                    <a:lumMod val="90000"/>
                    <a:lumOff val="10000"/>
                  </a:schemeClr>
                </a:solidFill>
                <a:latin typeface=" Roboto Light"/>
                <a:ea typeface="Roboto" panose="02000000000000000000" pitchFamily="2" charset="0"/>
              </a:rPr>
              <a:t>Services</a:t>
            </a:r>
            <a:endParaRPr lang="en-US" sz="2400" b="1" dirty="0">
              <a:solidFill>
                <a:schemeClr val="tx1">
                  <a:lumMod val="90000"/>
                  <a:lumOff val="10000"/>
                </a:schemeClr>
              </a:solidFill>
              <a:latin typeface=" Roboto Light"/>
              <a:ea typeface="Roboto" panose="02000000000000000000" pitchFamily="2" charset="0"/>
            </a:endParaRPr>
          </a:p>
        </p:txBody>
      </p:sp>
      <p:sp>
        <p:nvSpPr>
          <p:cNvPr id="7" name="Title 6">
            <a:extLst>
              <a:ext uri="{FF2B5EF4-FFF2-40B4-BE49-F238E27FC236}">
                <a16:creationId xmlns:a16="http://schemas.microsoft.com/office/drawing/2014/main" id="{DF29B588-1E1F-A951-E279-54B412C39134}"/>
              </a:ext>
            </a:extLst>
          </p:cNvPr>
          <p:cNvSpPr>
            <a:spLocks noGrp="1"/>
          </p:cNvSpPr>
          <p:nvPr>
            <p:ph type="title"/>
          </p:nvPr>
        </p:nvSpPr>
        <p:spPr/>
        <p:txBody>
          <a:bodyPr/>
          <a:lstStyle/>
          <a:p>
            <a:r>
              <a:rPr lang="en-US" dirty="0"/>
              <a:t>Our Competitive Edge</a:t>
            </a:r>
          </a:p>
        </p:txBody>
      </p:sp>
      <p:pic>
        <p:nvPicPr>
          <p:cNvPr id="9" name="Picture 8" descr="A picture containing person&#10;&#10;Description automatically generated">
            <a:extLst>
              <a:ext uri="{FF2B5EF4-FFF2-40B4-BE49-F238E27FC236}">
                <a16:creationId xmlns:a16="http://schemas.microsoft.com/office/drawing/2014/main" id="{A8015792-84C2-710C-4433-30265BA18F1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228832" y="1203971"/>
            <a:ext cx="2447230" cy="1620000"/>
          </a:xfrm>
          <a:prstGeom prst="rect">
            <a:avLst/>
          </a:prstGeom>
        </p:spPr>
      </p:pic>
      <p:sp>
        <p:nvSpPr>
          <p:cNvPr id="15" name="Round Single Corner Rectangle 11">
            <a:extLst>
              <a:ext uri="{FF2B5EF4-FFF2-40B4-BE49-F238E27FC236}">
                <a16:creationId xmlns:a16="http://schemas.microsoft.com/office/drawing/2014/main" id="{DF9B3429-BAC6-A408-BA06-B30C953E76FD}"/>
              </a:ext>
            </a:extLst>
          </p:cNvPr>
          <p:cNvSpPr/>
          <p:nvPr/>
        </p:nvSpPr>
        <p:spPr>
          <a:xfrm flipH="1">
            <a:off x="523233" y="1203971"/>
            <a:ext cx="3022078" cy="1620000"/>
          </a:xfrm>
          <a:prstGeom prst="rect">
            <a:avLst/>
          </a:prstGeom>
          <a:gradFill>
            <a:gsLst>
              <a:gs pos="0">
                <a:schemeClr val="bg1">
                  <a:lumMod val="9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US" altLang="en-US" sz="1600" b="1" dirty="0">
                <a:solidFill>
                  <a:schemeClr val="tx1">
                    <a:lumMod val="90000"/>
                    <a:lumOff val="10000"/>
                  </a:schemeClr>
                </a:solidFill>
                <a:latin typeface=" Roboto Light"/>
                <a:ea typeface="Roboto" panose="02000000000000000000" pitchFamily="2" charset="0"/>
              </a:rPr>
              <a:t>Financial strength</a:t>
            </a:r>
            <a:endParaRPr lang="en-US" sz="1600" b="1" dirty="0">
              <a:solidFill>
                <a:schemeClr val="tx1">
                  <a:lumMod val="90000"/>
                  <a:lumOff val="10000"/>
                </a:schemeClr>
              </a:solidFill>
              <a:latin typeface=" Roboto Light"/>
              <a:ea typeface="Roboto" panose="02000000000000000000" pitchFamily="2" charset="0"/>
            </a:endParaRPr>
          </a:p>
          <a:p>
            <a:r>
              <a:rPr lang="en-US" sz="2800" b="1" dirty="0">
                <a:solidFill>
                  <a:schemeClr val="tx1">
                    <a:lumMod val="90000"/>
                    <a:lumOff val="10000"/>
                  </a:schemeClr>
                </a:solidFill>
                <a:latin typeface=" Roboto Light"/>
                <a:ea typeface="Roboto" panose="02000000000000000000" pitchFamily="2" charset="0"/>
              </a:rPr>
              <a:t>&gt;$ 1 Billion </a:t>
            </a:r>
          </a:p>
          <a:p>
            <a:r>
              <a:rPr lang="en-US" sz="1200" dirty="0">
                <a:solidFill>
                  <a:schemeClr val="tx1">
                    <a:lumMod val="90000"/>
                    <a:lumOff val="10000"/>
                  </a:schemeClr>
                </a:solidFill>
                <a:latin typeface=" Roboto Light"/>
                <a:ea typeface="Roboto Light" panose="02000000000000000000" pitchFamily="2" charset="0"/>
              </a:rPr>
              <a:t>Annual turnover with</a:t>
            </a:r>
            <a:endParaRPr lang="th-TH" sz="1200" dirty="0">
              <a:solidFill>
                <a:schemeClr val="tx1">
                  <a:lumMod val="90000"/>
                  <a:lumOff val="10000"/>
                </a:schemeClr>
              </a:solidFill>
              <a:latin typeface=" Roboto Light"/>
              <a:ea typeface="Roboto Light" panose="02000000000000000000" pitchFamily="2" charset="0"/>
            </a:endParaRPr>
          </a:p>
          <a:p>
            <a:r>
              <a:rPr lang="en-US" sz="1200" dirty="0">
                <a:solidFill>
                  <a:schemeClr val="tx1">
                    <a:lumMod val="90000"/>
                    <a:lumOff val="10000"/>
                  </a:schemeClr>
                </a:solidFill>
                <a:latin typeface=" Roboto Light"/>
                <a:ea typeface="Roboto Light" panose="02000000000000000000" pitchFamily="2" charset="0"/>
              </a:rPr>
              <a:t>strong underlying profitability</a:t>
            </a:r>
            <a:endParaRPr lang="en-US" sz="1200" dirty="0">
              <a:solidFill>
                <a:schemeClr val="tx1">
                  <a:lumMod val="90000"/>
                  <a:lumOff val="10000"/>
                </a:schemeClr>
              </a:solidFill>
              <a:latin typeface=" Roboto Light"/>
            </a:endParaRPr>
          </a:p>
        </p:txBody>
      </p:sp>
      <p:pic>
        <p:nvPicPr>
          <p:cNvPr id="20" name="Picture 19">
            <a:extLst>
              <a:ext uri="{FF2B5EF4-FFF2-40B4-BE49-F238E27FC236}">
                <a16:creationId xmlns:a16="http://schemas.microsoft.com/office/drawing/2014/main" id="{7A7B00EE-6E61-65D9-8CA4-F470CB48CB5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538015" y="1189394"/>
            <a:ext cx="2436910" cy="1620642"/>
          </a:xfrm>
          <a:prstGeom prst="rect">
            <a:avLst/>
          </a:prstGeom>
        </p:spPr>
      </p:pic>
      <p:pic>
        <p:nvPicPr>
          <p:cNvPr id="12" name="Picture 11">
            <a:extLst>
              <a:ext uri="{FF2B5EF4-FFF2-40B4-BE49-F238E27FC236}">
                <a16:creationId xmlns:a16="http://schemas.microsoft.com/office/drawing/2014/main" id="{2E5AFD86-152C-9DD0-492A-2B268DFEFB76}"/>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9246446" y="4613218"/>
            <a:ext cx="2429618" cy="1624069"/>
          </a:xfrm>
          <a:prstGeom prst="rect">
            <a:avLst/>
          </a:prstGeom>
        </p:spPr>
      </p:pic>
      <p:pic>
        <p:nvPicPr>
          <p:cNvPr id="6" name="Picture 5">
            <a:extLst>
              <a:ext uri="{FF2B5EF4-FFF2-40B4-BE49-F238E27FC236}">
                <a16:creationId xmlns:a16="http://schemas.microsoft.com/office/drawing/2014/main" id="{82A99219-D74C-8F32-C7B0-2D00F7F59DB7}"/>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3527696" y="4622215"/>
            <a:ext cx="2460760" cy="1611629"/>
          </a:xfrm>
          <a:prstGeom prst="rect">
            <a:avLst/>
          </a:prstGeom>
        </p:spPr>
      </p:pic>
      <p:grpSp>
        <p:nvGrpSpPr>
          <p:cNvPr id="16" name="Group 15">
            <a:extLst>
              <a:ext uri="{FF2B5EF4-FFF2-40B4-BE49-F238E27FC236}">
                <a16:creationId xmlns:a16="http://schemas.microsoft.com/office/drawing/2014/main" id="{C35ADD1E-E40A-1B94-0208-3E79F1CB9209}"/>
              </a:ext>
            </a:extLst>
          </p:cNvPr>
          <p:cNvGrpSpPr/>
          <p:nvPr/>
        </p:nvGrpSpPr>
        <p:grpSpPr>
          <a:xfrm>
            <a:off x="9867569" y="143124"/>
            <a:ext cx="1808494" cy="683812"/>
            <a:chOff x="9867569" y="143124"/>
            <a:chExt cx="1808494" cy="683812"/>
          </a:xfrm>
        </p:grpSpPr>
        <p:sp>
          <p:nvSpPr>
            <p:cNvPr id="14" name="Rectangle 13">
              <a:extLst>
                <a:ext uri="{FF2B5EF4-FFF2-40B4-BE49-F238E27FC236}">
                  <a16:creationId xmlns:a16="http://schemas.microsoft.com/office/drawing/2014/main" id="{D863C76E-5951-4D31-B0CF-ED7B2CC9B8A7}"/>
                </a:ext>
              </a:extLst>
            </p:cNvPr>
            <p:cNvSpPr/>
            <p:nvPr/>
          </p:nvSpPr>
          <p:spPr>
            <a:xfrm>
              <a:off x="9867569" y="143124"/>
              <a:ext cx="1808494" cy="683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B2F48ABF-7E86-A3BF-408B-8749C848BA67}"/>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01522" y="306085"/>
              <a:ext cx="1474541" cy="379953"/>
            </a:xfrm>
            <a:prstGeom prst="rect">
              <a:avLst/>
            </a:prstGeom>
          </p:spPr>
        </p:pic>
      </p:grpSp>
      <p:pic>
        <p:nvPicPr>
          <p:cNvPr id="17" name="Picture 7">
            <a:extLst>
              <a:ext uri="{FF2B5EF4-FFF2-40B4-BE49-F238E27FC236}">
                <a16:creationId xmlns:a16="http://schemas.microsoft.com/office/drawing/2014/main" id="{DDC59B2A-8548-75CD-FF7F-D91980F635DE}"/>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bwMode="auto">
          <a:xfrm>
            <a:off x="3545311" y="2924455"/>
            <a:ext cx="2436911" cy="16054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197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42C12FA-6B5C-AEE4-AAF3-5278DD6483E7}"/>
              </a:ext>
            </a:extLst>
          </p:cNvPr>
          <p:cNvSpPr/>
          <p:nvPr/>
        </p:nvSpPr>
        <p:spPr>
          <a:xfrm>
            <a:off x="2171139" y="1198525"/>
            <a:ext cx="1591196" cy="4602173"/>
          </a:xfrm>
          <a:prstGeom prst="rect">
            <a:avLst/>
          </a:prstGeom>
          <a:gradFill>
            <a:gsLst>
              <a:gs pos="77000">
                <a:srgbClr val="EFEFEF"/>
              </a:gs>
              <a:gs pos="15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7" name="Rectangle 16">
            <a:extLst>
              <a:ext uri="{FF2B5EF4-FFF2-40B4-BE49-F238E27FC236}">
                <a16:creationId xmlns:a16="http://schemas.microsoft.com/office/drawing/2014/main" id="{99176262-70C2-6900-CB89-FB3BADA662E4}"/>
              </a:ext>
            </a:extLst>
          </p:cNvPr>
          <p:cNvSpPr/>
          <p:nvPr/>
        </p:nvSpPr>
        <p:spPr>
          <a:xfrm>
            <a:off x="8397442" y="1198525"/>
            <a:ext cx="1591196" cy="4602173"/>
          </a:xfrm>
          <a:prstGeom prst="rect">
            <a:avLst/>
          </a:prstGeom>
          <a:gradFill>
            <a:gsLst>
              <a:gs pos="77000">
                <a:srgbClr val="EFEFEF"/>
              </a:gs>
              <a:gs pos="15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9" name="Rectangle 18">
            <a:extLst>
              <a:ext uri="{FF2B5EF4-FFF2-40B4-BE49-F238E27FC236}">
                <a16:creationId xmlns:a16="http://schemas.microsoft.com/office/drawing/2014/main" id="{59AEFA03-11DD-66BA-F56F-CA0B4732484F}"/>
              </a:ext>
            </a:extLst>
          </p:cNvPr>
          <p:cNvSpPr/>
          <p:nvPr/>
        </p:nvSpPr>
        <p:spPr>
          <a:xfrm>
            <a:off x="10083823" y="1198525"/>
            <a:ext cx="1591196" cy="4602173"/>
          </a:xfrm>
          <a:prstGeom prst="rect">
            <a:avLst/>
          </a:prstGeom>
          <a:gradFill>
            <a:gsLst>
              <a:gs pos="77000">
                <a:srgbClr val="EFEFEF"/>
              </a:gs>
              <a:gs pos="15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5" name="Rectangle 14">
            <a:extLst>
              <a:ext uri="{FF2B5EF4-FFF2-40B4-BE49-F238E27FC236}">
                <a16:creationId xmlns:a16="http://schemas.microsoft.com/office/drawing/2014/main" id="{62DC5D97-434D-A23B-669C-F5B0BC7F1517}"/>
              </a:ext>
            </a:extLst>
          </p:cNvPr>
          <p:cNvSpPr/>
          <p:nvPr/>
        </p:nvSpPr>
        <p:spPr>
          <a:xfrm>
            <a:off x="515938" y="1198525"/>
            <a:ext cx="1591196" cy="4602173"/>
          </a:xfrm>
          <a:prstGeom prst="rect">
            <a:avLst/>
          </a:prstGeom>
          <a:gradFill>
            <a:gsLst>
              <a:gs pos="77000">
                <a:srgbClr val="EFEFEF"/>
              </a:gs>
              <a:gs pos="15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5" name="Rectangle 4">
            <a:extLst>
              <a:ext uri="{FF2B5EF4-FFF2-40B4-BE49-F238E27FC236}">
                <a16:creationId xmlns:a16="http://schemas.microsoft.com/office/drawing/2014/main" id="{CE5D2853-BB0F-576F-4590-3256C43EE8A9}"/>
              </a:ext>
            </a:extLst>
          </p:cNvPr>
          <p:cNvSpPr/>
          <p:nvPr/>
        </p:nvSpPr>
        <p:spPr>
          <a:xfrm>
            <a:off x="3825795" y="1198526"/>
            <a:ext cx="4512632" cy="4602173"/>
          </a:xfrm>
          <a:prstGeom prst="rect">
            <a:avLst/>
          </a:prstGeom>
          <a:gradFill>
            <a:gsLst>
              <a:gs pos="0">
                <a:srgbClr val="0E4B85"/>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5A56DE0A-0427-BE41-07F0-1CD951DA3E50}"/>
              </a:ext>
            </a:extLst>
          </p:cNvPr>
          <p:cNvSpPr>
            <a:spLocks noGrp="1"/>
          </p:cNvSpPr>
          <p:nvPr>
            <p:ph type="title"/>
          </p:nvPr>
        </p:nvSpPr>
        <p:spPr>
          <a:prstGeom prst="rect">
            <a:avLst/>
          </a:prstGeom>
        </p:spPr>
        <p:txBody>
          <a:bodyPr/>
          <a:lstStyle/>
          <a:p>
            <a:r>
              <a:rPr lang="en-US" sz="2400" dirty="0"/>
              <a:t>RMA Group Operations</a:t>
            </a:r>
          </a:p>
        </p:txBody>
      </p:sp>
      <p:graphicFrame>
        <p:nvGraphicFramePr>
          <p:cNvPr id="13" name="Table 6">
            <a:extLst>
              <a:ext uri="{FF2B5EF4-FFF2-40B4-BE49-F238E27FC236}">
                <a16:creationId xmlns:a16="http://schemas.microsoft.com/office/drawing/2014/main" id="{39F09642-BDC0-C7C1-32F7-11AD5A274ECB}"/>
              </a:ext>
            </a:extLst>
          </p:cNvPr>
          <p:cNvGraphicFramePr>
            <a:graphicFrameLocks noGrp="1"/>
          </p:cNvGraphicFramePr>
          <p:nvPr/>
        </p:nvGraphicFramePr>
        <p:xfrm>
          <a:off x="515938" y="1198525"/>
          <a:ext cx="1591197" cy="4780120"/>
        </p:xfrm>
        <a:graphic>
          <a:graphicData uri="http://schemas.openxmlformats.org/drawingml/2006/table">
            <a:tbl>
              <a:tblPr firstRow="1" bandRow="1">
                <a:tableStyleId>{2D5ABB26-0587-4C30-8999-92F81FD0307C}</a:tableStyleId>
              </a:tblPr>
              <a:tblGrid>
                <a:gridCol w="1591197">
                  <a:extLst>
                    <a:ext uri="{9D8B030D-6E8A-4147-A177-3AD203B41FA5}">
                      <a16:colId xmlns:a16="http://schemas.microsoft.com/office/drawing/2014/main" val="4157017877"/>
                    </a:ext>
                  </a:extLst>
                </a:gridCol>
              </a:tblGrid>
              <a:tr h="1897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lumMod val="85000"/>
                            <a:lumOff val="15000"/>
                          </a:schemeClr>
                        </a:solidFill>
                        <a:latin typeface="Roboto" panose="02000000000000000000" pitchFamily="2" charset="0"/>
                        <a:ea typeface="Roboto" panose="02000000000000000000" pitchFamily="2"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36102830"/>
                  </a:ext>
                </a:extLst>
              </a:tr>
              <a:tr h="540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85000"/>
                              <a:lumOff val="15000"/>
                            </a:schemeClr>
                          </a:solidFill>
                          <a:latin typeface="Roboto" panose="02000000000000000000" pitchFamily="2" charset="0"/>
                          <a:ea typeface="Roboto" panose="02000000000000000000" pitchFamily="2" charset="0"/>
                        </a:rPr>
                        <a:t>INFRASTRUCTURE</a:t>
                      </a:r>
                    </a:p>
                  </a:txBody>
                  <a:tcPr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51439"/>
                  </a:ext>
                </a:extLst>
              </a:tr>
              <a:tr h="540948">
                <a:tc>
                  <a:txBody>
                    <a:bodyPr/>
                    <a:lstStyle/>
                    <a:p>
                      <a:pPr algn="ctr">
                        <a:lnSpc>
                          <a:spcPct val="150000"/>
                        </a:lnSpc>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Heavy Equipment</a:t>
                      </a:r>
                    </a:p>
                    <a:p>
                      <a:pPr algn="ctr">
                        <a:lnSpc>
                          <a:spcPct val="150000"/>
                        </a:lnSpc>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Agriculture Equipment</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831845"/>
                  </a:ext>
                </a:extLst>
              </a:tr>
              <a:tr h="54094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Power Equipment</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18635"/>
                  </a:ext>
                </a:extLst>
              </a:tr>
              <a:tr h="54094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Warehousing</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&amp; Distribution</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029305"/>
                  </a:ext>
                </a:extLst>
              </a:tr>
              <a:tr h="54094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Special Products</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551269"/>
                  </a:ext>
                </a:extLst>
              </a:tr>
            </a:tbl>
          </a:graphicData>
        </a:graphic>
      </p:graphicFrame>
      <p:graphicFrame>
        <p:nvGraphicFramePr>
          <p:cNvPr id="21" name="Table 6">
            <a:extLst>
              <a:ext uri="{FF2B5EF4-FFF2-40B4-BE49-F238E27FC236}">
                <a16:creationId xmlns:a16="http://schemas.microsoft.com/office/drawing/2014/main" id="{B2A443D0-4395-B6E6-033E-D8F5E16708B3}"/>
              </a:ext>
            </a:extLst>
          </p:cNvPr>
          <p:cNvGraphicFramePr>
            <a:graphicFrameLocks noGrp="1"/>
          </p:cNvGraphicFramePr>
          <p:nvPr/>
        </p:nvGraphicFramePr>
        <p:xfrm>
          <a:off x="2170867" y="1200077"/>
          <a:ext cx="1591197" cy="4602174"/>
        </p:xfrm>
        <a:graphic>
          <a:graphicData uri="http://schemas.openxmlformats.org/drawingml/2006/table">
            <a:tbl>
              <a:tblPr firstRow="1" bandRow="1">
                <a:tableStyleId>{2D5ABB26-0587-4C30-8999-92F81FD0307C}</a:tableStyleId>
              </a:tblPr>
              <a:tblGrid>
                <a:gridCol w="1591197">
                  <a:extLst>
                    <a:ext uri="{9D8B030D-6E8A-4147-A177-3AD203B41FA5}">
                      <a16:colId xmlns:a16="http://schemas.microsoft.com/office/drawing/2014/main" val="4157017877"/>
                    </a:ext>
                  </a:extLst>
                </a:gridCol>
              </a:tblGrid>
              <a:tr h="1891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lumMod val="85000"/>
                            <a:lumOff val="15000"/>
                          </a:schemeClr>
                        </a:solidFill>
                        <a:latin typeface="Roboto" panose="02000000000000000000" pitchFamily="2" charset="0"/>
                        <a:ea typeface="Roboto" panose="02000000000000000000" pitchFamily="2"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36102830"/>
                  </a:ext>
                </a:extLst>
              </a:tr>
              <a:tr h="554315">
                <a:tc>
                  <a:txBody>
                    <a:bodyPr/>
                    <a:lstStyle/>
                    <a:p>
                      <a:pPr algn="ctr"/>
                      <a:r>
                        <a:rPr lang="en-US" sz="1200" b="1" dirty="0">
                          <a:solidFill>
                            <a:schemeClr val="tx1">
                              <a:lumMod val="85000"/>
                              <a:lumOff val="15000"/>
                            </a:schemeClr>
                          </a:solidFill>
                          <a:latin typeface="Roboto" panose="02000000000000000000" pitchFamily="2" charset="0"/>
                          <a:ea typeface="Roboto" panose="02000000000000000000" pitchFamily="2" charset="0"/>
                        </a:rPr>
                        <a:t>FINANCIAL</a:t>
                      </a:r>
                    </a:p>
                    <a:p>
                      <a:pPr algn="ctr"/>
                      <a:r>
                        <a:rPr lang="en-US" sz="1200" b="1" dirty="0">
                          <a:solidFill>
                            <a:schemeClr val="tx1">
                              <a:lumMod val="85000"/>
                              <a:lumOff val="15000"/>
                            </a:schemeClr>
                          </a:solidFill>
                          <a:latin typeface="Roboto" panose="02000000000000000000" pitchFamily="2" charset="0"/>
                          <a:ea typeface="Roboto" panose="02000000000000000000" pitchFamily="2" charset="0"/>
                        </a:rPr>
                        <a:t>SERVICES</a:t>
                      </a:r>
                    </a:p>
                  </a:txBody>
                  <a:tcPr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51439"/>
                  </a:ext>
                </a:extLst>
              </a:tr>
              <a:tr h="539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Leasing</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831845"/>
                  </a:ext>
                </a:extLst>
              </a:tr>
              <a:tr h="539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Hire Purchase</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18635"/>
                  </a:ext>
                </a:extLst>
              </a:tr>
              <a:tr h="539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Installment Sale</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029305"/>
                  </a:ext>
                </a:extLst>
              </a:tr>
              <a:tr h="539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Vehicle Rental</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551269"/>
                  </a:ext>
                </a:extLst>
              </a:tr>
            </a:tbl>
          </a:graphicData>
        </a:graphic>
      </p:graphicFrame>
      <p:graphicFrame>
        <p:nvGraphicFramePr>
          <p:cNvPr id="24" name="Table 6">
            <a:extLst>
              <a:ext uri="{FF2B5EF4-FFF2-40B4-BE49-F238E27FC236}">
                <a16:creationId xmlns:a16="http://schemas.microsoft.com/office/drawing/2014/main" id="{906B7269-E9D7-146C-5A2F-29ACF6E5B11C}"/>
              </a:ext>
            </a:extLst>
          </p:cNvPr>
          <p:cNvGraphicFramePr>
            <a:graphicFrameLocks noGrp="1"/>
          </p:cNvGraphicFramePr>
          <p:nvPr/>
        </p:nvGraphicFramePr>
        <p:xfrm>
          <a:off x="8396399" y="1198525"/>
          <a:ext cx="1591197" cy="4602176"/>
        </p:xfrm>
        <a:graphic>
          <a:graphicData uri="http://schemas.openxmlformats.org/drawingml/2006/table">
            <a:tbl>
              <a:tblPr firstRow="1" bandRow="1">
                <a:tableStyleId>{2D5ABB26-0587-4C30-8999-92F81FD0307C}</a:tableStyleId>
              </a:tblPr>
              <a:tblGrid>
                <a:gridCol w="1591197">
                  <a:extLst>
                    <a:ext uri="{9D8B030D-6E8A-4147-A177-3AD203B41FA5}">
                      <a16:colId xmlns:a16="http://schemas.microsoft.com/office/drawing/2014/main" val="4157017877"/>
                    </a:ext>
                  </a:extLst>
                </a:gridCol>
              </a:tblGrid>
              <a:tr h="189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lumMod val="85000"/>
                            <a:lumOff val="15000"/>
                          </a:schemeClr>
                        </a:solidFill>
                        <a:latin typeface="Roboto" panose="02000000000000000000" pitchFamily="2" charset="0"/>
                        <a:ea typeface="Roboto" panose="02000000000000000000" pitchFamily="2"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36102830"/>
                  </a:ext>
                </a:extLst>
              </a:tr>
              <a:tr h="554316">
                <a:tc>
                  <a:txBody>
                    <a:bodyPr/>
                    <a:lstStyle/>
                    <a:p>
                      <a:pPr algn="ctr"/>
                      <a:r>
                        <a:rPr lang="en-US" sz="1200" b="1" dirty="0">
                          <a:solidFill>
                            <a:schemeClr val="tx1">
                              <a:lumMod val="85000"/>
                              <a:lumOff val="15000"/>
                            </a:schemeClr>
                          </a:solidFill>
                          <a:latin typeface="Roboto" panose="02000000000000000000" pitchFamily="2" charset="0"/>
                          <a:ea typeface="Roboto" panose="02000000000000000000" pitchFamily="2" charset="0"/>
                        </a:rPr>
                        <a:t>ENGINEERING</a:t>
                      </a:r>
                    </a:p>
                    <a:p>
                      <a:pPr algn="ctr"/>
                      <a:r>
                        <a:rPr lang="en-US" sz="1200" b="1" dirty="0">
                          <a:solidFill>
                            <a:schemeClr val="tx1">
                              <a:lumMod val="85000"/>
                              <a:lumOff val="15000"/>
                            </a:schemeClr>
                          </a:solidFill>
                          <a:latin typeface="Roboto" panose="02000000000000000000" pitchFamily="2" charset="0"/>
                          <a:ea typeface="Roboto" panose="02000000000000000000" pitchFamily="2" charset="0"/>
                        </a:rPr>
                        <a:t>SOLUTIONS</a:t>
                      </a:r>
                    </a:p>
                  </a:txBody>
                  <a:tcPr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51439"/>
                  </a:ext>
                </a:extLst>
              </a:tr>
              <a:tr h="539167">
                <a:tc>
                  <a:txBody>
                    <a:bodyPr/>
                    <a:lstStyle/>
                    <a:p>
                      <a:pPr algn="ctr">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Mechanical &amp; Electrical Contracting</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831845"/>
                  </a:ext>
                </a:extLst>
              </a:tr>
              <a:tr h="539167">
                <a:tc>
                  <a:txBody>
                    <a:bodyPr/>
                    <a:lstStyle/>
                    <a:p>
                      <a:pPr algn="ctr">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Design, Installation, Maintenance &amp; Service</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18635"/>
                  </a:ext>
                </a:extLst>
              </a:tr>
              <a:tr h="539167">
                <a:tc>
                  <a:txBody>
                    <a:bodyPr/>
                    <a:lstStyle/>
                    <a:p>
                      <a:pPr algn="ctr">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Solar &amp; Renewables </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029305"/>
                  </a:ext>
                </a:extLst>
              </a:tr>
              <a:tr h="539167">
                <a:tc>
                  <a:txBody>
                    <a:bodyPr/>
                    <a:lstStyle/>
                    <a:p>
                      <a:pPr algn="ctr">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Distribution</a:t>
                      </a:r>
                    </a:p>
                  </a:txBody>
                  <a:tcPr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70551269"/>
                  </a:ext>
                </a:extLst>
              </a:tr>
            </a:tbl>
          </a:graphicData>
        </a:graphic>
      </p:graphicFrame>
      <p:graphicFrame>
        <p:nvGraphicFramePr>
          <p:cNvPr id="26" name="Table 6">
            <a:extLst>
              <a:ext uri="{FF2B5EF4-FFF2-40B4-BE49-F238E27FC236}">
                <a16:creationId xmlns:a16="http://schemas.microsoft.com/office/drawing/2014/main" id="{EFD9805D-1A7C-A71B-01E5-7BB51B3DCC9E}"/>
              </a:ext>
            </a:extLst>
          </p:cNvPr>
          <p:cNvGraphicFramePr>
            <a:graphicFrameLocks noGrp="1"/>
          </p:cNvGraphicFramePr>
          <p:nvPr/>
        </p:nvGraphicFramePr>
        <p:xfrm>
          <a:off x="10084865" y="1200075"/>
          <a:ext cx="1591197" cy="4602177"/>
        </p:xfrm>
        <a:graphic>
          <a:graphicData uri="http://schemas.openxmlformats.org/drawingml/2006/table">
            <a:tbl>
              <a:tblPr firstRow="1" bandRow="1">
                <a:tableStyleId>{2D5ABB26-0587-4C30-8999-92F81FD0307C}</a:tableStyleId>
              </a:tblPr>
              <a:tblGrid>
                <a:gridCol w="1591197">
                  <a:extLst>
                    <a:ext uri="{9D8B030D-6E8A-4147-A177-3AD203B41FA5}">
                      <a16:colId xmlns:a16="http://schemas.microsoft.com/office/drawing/2014/main" val="4157017877"/>
                    </a:ext>
                  </a:extLst>
                </a:gridCol>
              </a:tblGrid>
              <a:tr h="18974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lumMod val="85000"/>
                            <a:lumOff val="15000"/>
                          </a:schemeClr>
                        </a:solidFill>
                        <a:latin typeface="Roboto" panose="02000000000000000000" pitchFamily="2" charset="0"/>
                        <a:ea typeface="Roboto" panose="02000000000000000000" pitchFamily="2" charset="0"/>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36102830"/>
                  </a:ext>
                </a:extLst>
              </a:tr>
              <a:tr h="540948">
                <a:tc>
                  <a:txBody>
                    <a:bodyPr/>
                    <a:lstStyle/>
                    <a:p>
                      <a:pPr algn="ctr"/>
                      <a:r>
                        <a:rPr lang="en-US" sz="1200" b="1" dirty="0">
                          <a:solidFill>
                            <a:schemeClr val="tx1">
                              <a:lumMod val="85000"/>
                              <a:lumOff val="15000"/>
                            </a:schemeClr>
                          </a:solidFill>
                          <a:latin typeface="Roboto" panose="02000000000000000000" pitchFamily="2" charset="0"/>
                          <a:ea typeface="Roboto" panose="02000000000000000000" pitchFamily="2" charset="0"/>
                        </a:rPr>
                        <a:t>HOSPITALITY</a:t>
                      </a:r>
                    </a:p>
                  </a:txBody>
                  <a:tcPr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51439"/>
                  </a:ext>
                </a:extLst>
              </a:tr>
              <a:tr h="540948">
                <a:tc>
                  <a:txBody>
                    <a:bodyPr/>
                    <a:lstStyle/>
                    <a:p>
                      <a:pPr algn="ctr">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Food &amp; Beverage Franchises</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831845"/>
                  </a:ext>
                </a:extLst>
              </a:tr>
              <a:tr h="540948">
                <a:tc>
                  <a:txBody>
                    <a:bodyPr/>
                    <a:lstStyle/>
                    <a:p>
                      <a:pPr algn="ctr">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Airport F &amp; B</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18635"/>
                  </a:ext>
                </a:extLst>
              </a:tr>
              <a:tr h="540948">
                <a:tc>
                  <a:txBody>
                    <a:bodyPr/>
                    <a:lstStyle/>
                    <a:p>
                      <a:pPr algn="ctr">
                        <a:spcAft>
                          <a:spcPts val="975"/>
                        </a:spcAft>
                        <a:defRPr/>
                      </a:pPr>
                      <a:r>
                        <a:rPr lang="en-US" sz="1100" dirty="0">
                          <a:solidFill>
                            <a:schemeClr val="tx1">
                              <a:lumMod val="85000"/>
                              <a:lumOff val="15000"/>
                            </a:schemeClr>
                          </a:solidFill>
                          <a:latin typeface="Roboto Light" panose="02000000000000000000" pitchFamily="2" charset="0"/>
                          <a:ea typeface="Roboto Light" panose="02000000000000000000" pitchFamily="2" charset="0"/>
                        </a:rPr>
                        <a:t>FCC Hotel Management</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029305"/>
                  </a:ext>
                </a:extLst>
              </a:tr>
              <a:tr h="540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85000"/>
                            <a:lumOff val="15000"/>
                          </a:schemeClr>
                        </a:solidFill>
                        <a:latin typeface="Roboto Light" panose="02000000000000000000" pitchFamily="2" charset="0"/>
                        <a:ea typeface="Roboto Light" panose="02000000000000000000" pitchFamily="2" charset="0"/>
                      </a:endParaRPr>
                    </a:p>
                  </a:txBody>
                  <a:tcPr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70551269"/>
                  </a:ext>
                </a:extLst>
              </a:tr>
            </a:tbl>
          </a:graphicData>
        </a:graphic>
      </p:graphicFrame>
      <p:graphicFrame>
        <p:nvGraphicFramePr>
          <p:cNvPr id="3" name="Table 6">
            <a:extLst>
              <a:ext uri="{FF2B5EF4-FFF2-40B4-BE49-F238E27FC236}">
                <a16:creationId xmlns:a16="http://schemas.microsoft.com/office/drawing/2014/main" id="{1439C02C-D4DC-25AB-9F02-1A1D514FCC81}"/>
              </a:ext>
            </a:extLst>
          </p:cNvPr>
          <p:cNvGraphicFramePr>
            <a:graphicFrameLocks noGrp="1"/>
          </p:cNvGraphicFramePr>
          <p:nvPr/>
        </p:nvGraphicFramePr>
        <p:xfrm>
          <a:off x="3956491" y="3089716"/>
          <a:ext cx="4270040" cy="2710983"/>
        </p:xfrm>
        <a:graphic>
          <a:graphicData uri="http://schemas.openxmlformats.org/drawingml/2006/table">
            <a:tbl>
              <a:tblPr firstRow="1" bandRow="1">
                <a:tableStyleId>{2D5ABB26-0587-4C30-8999-92F81FD0307C}</a:tableStyleId>
              </a:tblPr>
              <a:tblGrid>
                <a:gridCol w="4270040">
                  <a:extLst>
                    <a:ext uri="{9D8B030D-6E8A-4147-A177-3AD203B41FA5}">
                      <a16:colId xmlns:a16="http://schemas.microsoft.com/office/drawing/2014/main" val="4157017877"/>
                    </a:ext>
                  </a:extLst>
                </a:gridCol>
              </a:tblGrid>
              <a:tr h="554315">
                <a:tc>
                  <a:txBody>
                    <a:bodyPr/>
                    <a:lstStyle/>
                    <a:p>
                      <a:pPr algn="ctr"/>
                      <a:r>
                        <a:rPr lang="en-US" sz="2400" b="1" dirty="0">
                          <a:latin typeface="Roboto" panose="02000000000000000000" pitchFamily="2" charset="0"/>
                          <a:ea typeface="Roboto" panose="02000000000000000000" pitchFamily="2" charset="0"/>
                        </a:rPr>
                        <a:t>AUTOMOTIVE</a:t>
                      </a:r>
                    </a:p>
                  </a:txBody>
                  <a:tcPr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351439"/>
                  </a:ext>
                </a:extLst>
              </a:tr>
              <a:tr h="539167">
                <a:tc>
                  <a:txBody>
                    <a:bodyPr/>
                    <a:lstStyle/>
                    <a:p>
                      <a:pPr algn="ctr">
                        <a:spcAft>
                          <a:spcPts val="975"/>
                        </a:spcAft>
                        <a:defRPr/>
                      </a:pPr>
                      <a:r>
                        <a:rPr lang="en-US" sz="1400" b="0" dirty="0">
                          <a:latin typeface="Roboto" panose="02000000000000000000" pitchFamily="2" charset="0"/>
                          <a:ea typeface="Roboto" panose="02000000000000000000" pitchFamily="2" charset="0"/>
                        </a:rPr>
                        <a:t>Modifications Design, Assembly &amp; Manufacturing</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831845"/>
                  </a:ext>
                </a:extLst>
              </a:tr>
              <a:tr h="539167">
                <a:tc>
                  <a:txBody>
                    <a:bodyPr/>
                    <a:lstStyle/>
                    <a:p>
                      <a:pPr algn="ctr">
                        <a:spcAft>
                          <a:spcPts val="975"/>
                        </a:spcAft>
                        <a:defRPr/>
                      </a:pPr>
                      <a:r>
                        <a:rPr lang="en-US" sz="1400" b="0" dirty="0">
                          <a:latin typeface="Roboto" panose="02000000000000000000" pitchFamily="2" charset="0"/>
                          <a:ea typeface="Roboto" panose="02000000000000000000" pitchFamily="2" charset="0"/>
                        </a:rPr>
                        <a:t>Fleet Sales &amp; Solutions</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18635"/>
                  </a:ext>
                </a:extLst>
              </a:tr>
              <a:tr h="539167">
                <a:tc>
                  <a:txBody>
                    <a:bodyPr/>
                    <a:lstStyle/>
                    <a:p>
                      <a:pPr algn="ctr">
                        <a:spcAft>
                          <a:spcPts val="975"/>
                        </a:spcAft>
                        <a:defRPr/>
                      </a:pPr>
                      <a:r>
                        <a:rPr lang="en-US" sz="1400" b="0" dirty="0">
                          <a:latin typeface="Roboto" panose="02000000000000000000" pitchFamily="2" charset="0"/>
                          <a:ea typeface="Roboto" panose="02000000000000000000" pitchFamily="2" charset="0"/>
                        </a:rPr>
                        <a:t>After Sales, Service, Parts Sales &amp; Training</a:t>
                      </a:r>
                    </a:p>
                  </a:txBody>
                  <a:tcPr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029305"/>
                  </a:ext>
                </a:extLst>
              </a:tr>
              <a:tr h="539167">
                <a:tc>
                  <a:txBody>
                    <a:bodyPr/>
                    <a:lstStyle/>
                    <a:p>
                      <a:pPr algn="ctr">
                        <a:spcAft>
                          <a:spcPts val="975"/>
                        </a:spcAft>
                        <a:defRPr/>
                      </a:pPr>
                      <a:r>
                        <a:rPr lang="en-US" sz="1400" b="0" dirty="0">
                          <a:latin typeface="Roboto" panose="02000000000000000000" pitchFamily="2" charset="0"/>
                          <a:ea typeface="Roboto" panose="02000000000000000000" pitchFamily="2" charset="0"/>
                        </a:rPr>
                        <a:t>Retail &amp; Wholesale Operations</a:t>
                      </a:r>
                    </a:p>
                  </a:txBody>
                  <a:tcPr anchor="ct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70551269"/>
                  </a:ext>
                </a:extLst>
              </a:tr>
            </a:tbl>
          </a:graphicData>
        </a:graphic>
      </p:graphicFrame>
      <p:pic>
        <p:nvPicPr>
          <p:cNvPr id="18" name="Graphic 17">
            <a:extLst>
              <a:ext uri="{FF2B5EF4-FFF2-40B4-BE49-F238E27FC236}">
                <a16:creationId xmlns:a16="http://schemas.microsoft.com/office/drawing/2014/main" id="{083715DB-B220-5C87-A02C-891475B278B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10940" y="1818140"/>
            <a:ext cx="919036" cy="919036"/>
          </a:xfrm>
          <a:prstGeom prst="rect">
            <a:avLst/>
          </a:prstGeom>
        </p:spPr>
      </p:pic>
      <p:pic>
        <p:nvPicPr>
          <p:cNvPr id="20" name="Graphic 19">
            <a:extLst>
              <a:ext uri="{FF2B5EF4-FFF2-40B4-BE49-F238E27FC236}">
                <a16:creationId xmlns:a16="http://schemas.microsoft.com/office/drawing/2014/main" id="{AD2C0CAF-5B8A-FA80-22E6-24836604963A}"/>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08921" y="1886271"/>
            <a:ext cx="1093979" cy="941075"/>
          </a:xfrm>
          <a:prstGeom prst="rect">
            <a:avLst/>
          </a:prstGeom>
        </p:spPr>
      </p:pic>
      <p:pic>
        <p:nvPicPr>
          <p:cNvPr id="23" name="Graphic 22">
            <a:extLst>
              <a:ext uri="{FF2B5EF4-FFF2-40B4-BE49-F238E27FC236}">
                <a16:creationId xmlns:a16="http://schemas.microsoft.com/office/drawing/2014/main" id="{E96B82EA-744C-3692-567A-4D332C22828B}"/>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4478" y="1969045"/>
            <a:ext cx="1262031" cy="817853"/>
          </a:xfrm>
          <a:prstGeom prst="rect">
            <a:avLst/>
          </a:prstGeom>
        </p:spPr>
      </p:pic>
      <p:pic>
        <p:nvPicPr>
          <p:cNvPr id="30" name="Graphic 29">
            <a:extLst>
              <a:ext uri="{FF2B5EF4-FFF2-40B4-BE49-F238E27FC236}">
                <a16:creationId xmlns:a16="http://schemas.microsoft.com/office/drawing/2014/main" id="{9DCDF066-76D0-888A-F197-04D36D8F3F04}"/>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8192" y="1861656"/>
            <a:ext cx="1100587" cy="875520"/>
          </a:xfrm>
          <a:prstGeom prst="rect">
            <a:avLst/>
          </a:prstGeom>
        </p:spPr>
      </p:pic>
      <p:grpSp>
        <p:nvGrpSpPr>
          <p:cNvPr id="6" name="Group 5">
            <a:extLst>
              <a:ext uri="{FF2B5EF4-FFF2-40B4-BE49-F238E27FC236}">
                <a16:creationId xmlns:a16="http://schemas.microsoft.com/office/drawing/2014/main" id="{2A769623-7A1E-C519-A0A0-8F7983BA1EA1}"/>
              </a:ext>
            </a:extLst>
          </p:cNvPr>
          <p:cNvGrpSpPr/>
          <p:nvPr/>
        </p:nvGrpSpPr>
        <p:grpSpPr>
          <a:xfrm>
            <a:off x="4208528" y="1450063"/>
            <a:ext cx="3742063" cy="1655191"/>
            <a:chOff x="4208528" y="1450063"/>
            <a:chExt cx="3742063" cy="1655191"/>
          </a:xfrm>
        </p:grpSpPr>
        <p:pic>
          <p:nvPicPr>
            <p:cNvPr id="12" name="Picture 11" descr="A picture containing text, car&#10;&#10;Description automatically generated">
              <a:extLst>
                <a:ext uri="{FF2B5EF4-FFF2-40B4-BE49-F238E27FC236}">
                  <a16:creationId xmlns:a16="http://schemas.microsoft.com/office/drawing/2014/main" id="{1571C076-0AC2-1FBD-9AB4-089A5A44452E}"/>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208528" y="1450063"/>
              <a:ext cx="3742063" cy="1655191"/>
            </a:xfrm>
            <a:prstGeom prst="rect">
              <a:avLst/>
            </a:prstGeom>
          </p:spPr>
        </p:pic>
        <p:sp>
          <p:nvSpPr>
            <p:cNvPr id="4" name="Oval 3">
              <a:extLst>
                <a:ext uri="{FF2B5EF4-FFF2-40B4-BE49-F238E27FC236}">
                  <a16:creationId xmlns:a16="http://schemas.microsoft.com/office/drawing/2014/main" id="{BFB3A442-128D-4B4F-8899-2C48F939911F}"/>
                </a:ext>
              </a:extLst>
            </p:cNvPr>
            <p:cNvSpPr/>
            <p:nvPr/>
          </p:nvSpPr>
          <p:spPr>
            <a:xfrm>
              <a:off x="4382347" y="2892213"/>
              <a:ext cx="3542453" cy="745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266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15"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4D77A327-B1AF-36A6-36E7-B9F22C017AEC}"/>
              </a:ext>
            </a:extLst>
          </p:cNvPr>
          <p:cNvPicPr>
            <a:picLocks noGrp="1" noChangeAspect="1"/>
          </p:cNvPicPr>
          <p:nvPr>
            <p:ph type="pic" sz="quarter" idx="14"/>
          </p:nvPr>
        </p:nvPicPr>
        <p:blipFill rotWithShape="1">
          <a:blip r:embed="rId2" cstate="screen">
            <a:extLst>
              <a:ext uri="{BEBA8EAE-BF5A-486C-A8C5-ECC9F3942E4B}">
                <a14:imgProps xmlns:a14="http://schemas.microsoft.com/office/drawing/2010/main">
                  <a14:imgLayer r:embed="rId3">
                    <a14:imgEffect>
                      <a14:saturation sat="130000"/>
                    </a14:imgEffect>
                    <a14:imgEffect>
                      <a14:brightnessContrast bright="15000"/>
                    </a14:imgEffect>
                  </a14:imgLayer>
                </a14:imgProps>
              </a:ext>
              <a:ext uri="{28A0092B-C50C-407E-A947-70E740481C1C}">
                <a14:useLocalDpi xmlns:a14="http://schemas.microsoft.com/office/drawing/2010/main" val="0"/>
              </a:ext>
            </a:extLst>
          </a:blip>
          <a:srcRect/>
          <a:stretch/>
        </p:blipFill>
        <p:spPr>
          <a:xfrm>
            <a:off x="520701" y="1060450"/>
            <a:ext cx="2771140" cy="1981200"/>
          </a:xfrm>
        </p:spPr>
      </p:pic>
      <p:pic>
        <p:nvPicPr>
          <p:cNvPr id="37" name="Picture Placeholder 36" descr="A picture containing text, warehouse, indoor, orange&#10;&#10;Description automatically generated">
            <a:extLst>
              <a:ext uri="{FF2B5EF4-FFF2-40B4-BE49-F238E27FC236}">
                <a16:creationId xmlns:a16="http://schemas.microsoft.com/office/drawing/2014/main" id="{745C523D-FDCF-6A85-6272-619180F48C93}"/>
              </a:ext>
            </a:extLst>
          </p:cNvPr>
          <p:cNvPicPr>
            <a:picLocks noGrp="1" noChangeAspect="1"/>
          </p:cNvPicPr>
          <p:nvPr>
            <p:ph type="pic" sz="quarter" idx="20"/>
          </p:nvPr>
        </p:nvPicPr>
        <p:blipFill rotWithShape="1">
          <a:blip r:embed="rId4" cstate="screen">
            <a:extLst>
              <a:ext uri="{BEBA8EAE-BF5A-486C-A8C5-ECC9F3942E4B}">
                <a14:imgProps xmlns:a14="http://schemas.microsoft.com/office/drawing/2010/main">
                  <a14:imgLayer r:embed="rId5">
                    <a14:imgEffect>
                      <a14:brightnessContrast bright="5000" contrast="15000"/>
                    </a14:imgEffect>
                  </a14:imgLayer>
                </a14:imgProps>
              </a:ext>
              <a:ext uri="{28A0092B-C50C-407E-A947-70E740481C1C}">
                <a14:useLocalDpi xmlns:a14="http://schemas.microsoft.com/office/drawing/2010/main" val="0"/>
              </a:ext>
            </a:extLst>
          </a:blip>
          <a:srcRect/>
          <a:stretch/>
        </p:blipFill>
        <p:spPr>
          <a:xfrm>
            <a:off x="6095999" y="1060450"/>
            <a:ext cx="2823825" cy="1981200"/>
          </a:xfrm>
        </p:spPr>
      </p:pic>
      <p:sp>
        <p:nvSpPr>
          <p:cNvPr id="3" name="Text Placeholder 2">
            <a:extLst>
              <a:ext uri="{FF2B5EF4-FFF2-40B4-BE49-F238E27FC236}">
                <a16:creationId xmlns:a16="http://schemas.microsoft.com/office/drawing/2014/main" id="{4BBB6471-1EDD-58C5-F153-EFECB3DC334E}"/>
              </a:ext>
            </a:extLst>
          </p:cNvPr>
          <p:cNvSpPr>
            <a:spLocks noGrp="1"/>
          </p:cNvSpPr>
          <p:nvPr>
            <p:ph type="body" sz="quarter" idx="13"/>
          </p:nvPr>
        </p:nvSpPr>
        <p:spPr>
          <a:xfrm>
            <a:off x="513214" y="3117652"/>
            <a:ext cx="2771775" cy="504825"/>
          </a:xfrm>
        </p:spPr>
        <p:txBody>
          <a:bodyPr/>
          <a:lstStyle/>
          <a:p>
            <a:pPr algn="l"/>
            <a:r>
              <a:rPr lang="en-US" dirty="0"/>
              <a:t>Logistics</a:t>
            </a:r>
          </a:p>
        </p:txBody>
      </p:sp>
      <p:sp>
        <p:nvSpPr>
          <p:cNvPr id="4" name="Text Placeholder 3">
            <a:extLst>
              <a:ext uri="{FF2B5EF4-FFF2-40B4-BE49-F238E27FC236}">
                <a16:creationId xmlns:a16="http://schemas.microsoft.com/office/drawing/2014/main" id="{F3B0767E-F04A-2A24-B758-A7AAA4282B74}"/>
              </a:ext>
            </a:extLst>
          </p:cNvPr>
          <p:cNvSpPr>
            <a:spLocks noGrp="1"/>
          </p:cNvSpPr>
          <p:nvPr>
            <p:ph type="body" sz="quarter" idx="16"/>
          </p:nvPr>
        </p:nvSpPr>
        <p:spPr>
          <a:xfrm>
            <a:off x="510039" y="3635775"/>
            <a:ext cx="2772000" cy="2644287"/>
          </a:xfrm>
        </p:spPr>
        <p:txBody>
          <a:bodyPr>
            <a:normAutofit/>
          </a:bodyPr>
          <a:lstStyle/>
          <a:p>
            <a:pPr algn="l">
              <a:spcBef>
                <a:spcPts val="0"/>
              </a:spcBef>
              <a:spcAft>
                <a:spcPts val="1200"/>
              </a:spcAft>
            </a:pPr>
            <a:r>
              <a:rPr lang="en-US" sz="1200" dirty="0">
                <a:latin typeface="+mn-lt"/>
              </a:rPr>
              <a:t>Freight forwarding (road, rail, sea and air). Superior know-how to handle large volume shipments.</a:t>
            </a:r>
          </a:p>
          <a:p>
            <a:pPr algn="l">
              <a:spcBef>
                <a:spcPts val="0"/>
              </a:spcBef>
              <a:spcAft>
                <a:spcPts val="1200"/>
              </a:spcAft>
            </a:pPr>
            <a:r>
              <a:rPr lang="en-US" sz="1200" dirty="0">
                <a:latin typeface="+mn-lt"/>
              </a:rPr>
              <a:t>Well-versed with all the procedures and regulations to avoid the complexities of customs processes and long delays.</a:t>
            </a:r>
          </a:p>
          <a:p>
            <a:pPr algn="l">
              <a:spcBef>
                <a:spcPts val="0"/>
              </a:spcBef>
              <a:spcAft>
                <a:spcPts val="1200"/>
              </a:spcAft>
            </a:pPr>
            <a:r>
              <a:rPr lang="en-US" sz="1200" dirty="0">
                <a:latin typeface="+mn-lt"/>
              </a:rPr>
              <a:t>90,000m² fully secured Thailand facility with capacity of up to 3,000 vehicles.</a:t>
            </a:r>
          </a:p>
        </p:txBody>
      </p:sp>
      <p:sp>
        <p:nvSpPr>
          <p:cNvPr id="6" name="Text Placeholder 5">
            <a:extLst>
              <a:ext uri="{FF2B5EF4-FFF2-40B4-BE49-F238E27FC236}">
                <a16:creationId xmlns:a16="http://schemas.microsoft.com/office/drawing/2014/main" id="{FAE2738F-E93D-7AE5-27C7-161F437FA996}"/>
              </a:ext>
            </a:extLst>
          </p:cNvPr>
          <p:cNvSpPr>
            <a:spLocks noGrp="1"/>
          </p:cNvSpPr>
          <p:nvPr>
            <p:ph type="body" sz="quarter" idx="24"/>
          </p:nvPr>
        </p:nvSpPr>
        <p:spPr>
          <a:xfrm>
            <a:off x="3315151" y="3117652"/>
            <a:ext cx="2771775" cy="504825"/>
          </a:xfrm>
        </p:spPr>
        <p:txBody>
          <a:bodyPr/>
          <a:lstStyle/>
          <a:p>
            <a:pPr algn="l"/>
            <a:r>
              <a:rPr lang="en-US" dirty="0"/>
              <a:t>Located in Freezone</a:t>
            </a:r>
          </a:p>
        </p:txBody>
      </p:sp>
      <p:sp>
        <p:nvSpPr>
          <p:cNvPr id="7" name="Text Placeholder 6">
            <a:extLst>
              <a:ext uri="{FF2B5EF4-FFF2-40B4-BE49-F238E27FC236}">
                <a16:creationId xmlns:a16="http://schemas.microsoft.com/office/drawing/2014/main" id="{4F0091FC-A17D-D480-613C-47299CE261E6}"/>
              </a:ext>
            </a:extLst>
          </p:cNvPr>
          <p:cNvSpPr>
            <a:spLocks noGrp="1"/>
          </p:cNvSpPr>
          <p:nvPr>
            <p:ph type="body" sz="quarter" idx="25"/>
          </p:nvPr>
        </p:nvSpPr>
        <p:spPr>
          <a:xfrm>
            <a:off x="3312478" y="3634942"/>
            <a:ext cx="2772000" cy="2644287"/>
          </a:xfrm>
        </p:spPr>
        <p:txBody>
          <a:bodyPr>
            <a:normAutofit/>
          </a:bodyPr>
          <a:lstStyle/>
          <a:p>
            <a:pPr algn="l">
              <a:spcBef>
                <a:spcPts val="0"/>
              </a:spcBef>
              <a:spcAft>
                <a:spcPts val="1200"/>
              </a:spcAft>
            </a:pPr>
            <a:r>
              <a:rPr lang="en-US" sz="1200" dirty="0">
                <a:latin typeface="+mn-lt"/>
              </a:rPr>
              <a:t>Located at Laem Chabang Port Free Zone,  Thailand.</a:t>
            </a:r>
          </a:p>
          <a:p>
            <a:pPr algn="l">
              <a:spcBef>
                <a:spcPts val="0"/>
              </a:spcBef>
              <a:spcAft>
                <a:spcPts val="1200"/>
              </a:spcAft>
            </a:pPr>
            <a:r>
              <a:rPr lang="en-GB" sz="1200" dirty="0">
                <a:latin typeface="+mn-lt"/>
              </a:rPr>
              <a:t>5 Kms distances to </a:t>
            </a:r>
            <a:r>
              <a:rPr lang="en-US" sz="1200" dirty="0">
                <a:latin typeface="+mn-lt"/>
              </a:rPr>
              <a:t>Laem Chabang Port (Ro-Ro, Container Terminals).</a:t>
            </a:r>
          </a:p>
          <a:p>
            <a:pPr algn="l">
              <a:spcBef>
                <a:spcPts val="0"/>
              </a:spcBef>
              <a:spcAft>
                <a:spcPts val="1200"/>
              </a:spcAft>
            </a:pPr>
            <a:r>
              <a:rPr lang="en-US" sz="1200" dirty="0">
                <a:latin typeface="+mn-lt"/>
              </a:rPr>
              <a:t>Customs and Free Trade Agreement Specialist In-House.</a:t>
            </a:r>
          </a:p>
          <a:p>
            <a:pPr algn="l">
              <a:spcBef>
                <a:spcPts val="0"/>
              </a:spcBef>
              <a:spcAft>
                <a:spcPts val="1200"/>
              </a:spcAft>
            </a:pPr>
            <a:r>
              <a:rPr lang="en-US" sz="1200" dirty="0">
                <a:latin typeface="+mn-lt"/>
              </a:rPr>
              <a:t>Cooperate MOD, NBTC, FDA, Excise and DIW Departments of import/ Export License experiences.</a:t>
            </a:r>
          </a:p>
          <a:p>
            <a:pPr algn="l">
              <a:spcBef>
                <a:spcPts val="0"/>
              </a:spcBef>
              <a:spcAft>
                <a:spcPts val="1200"/>
              </a:spcAft>
            </a:pPr>
            <a:endParaRPr lang="en-US" sz="1200" dirty="0">
              <a:latin typeface="+mn-lt"/>
            </a:endParaRPr>
          </a:p>
          <a:p>
            <a:pPr algn="l">
              <a:spcBef>
                <a:spcPts val="0"/>
              </a:spcBef>
              <a:spcAft>
                <a:spcPts val="1200"/>
              </a:spcAft>
            </a:pPr>
            <a:endParaRPr lang="en-US" sz="1200" dirty="0">
              <a:solidFill>
                <a:schemeClr val="tx1"/>
              </a:solidFill>
              <a:latin typeface="+mn-lt"/>
              <a:ea typeface="Roboto Light" panose="02000000000000000000" pitchFamily="2" charset="0"/>
            </a:endParaRPr>
          </a:p>
          <a:p>
            <a:pPr>
              <a:spcBef>
                <a:spcPts val="0"/>
              </a:spcBef>
              <a:spcAft>
                <a:spcPts val="1200"/>
              </a:spcAft>
            </a:pPr>
            <a:endParaRPr lang="en-US" sz="1200" dirty="0">
              <a:solidFill>
                <a:schemeClr val="tx1"/>
              </a:solidFill>
              <a:latin typeface="+mn-lt"/>
              <a:ea typeface="Roboto Light" panose="02000000000000000000" pitchFamily="2" charset="0"/>
            </a:endParaRPr>
          </a:p>
          <a:p>
            <a:pPr>
              <a:spcBef>
                <a:spcPts val="0"/>
              </a:spcBef>
              <a:spcAft>
                <a:spcPts val="1200"/>
              </a:spcAft>
            </a:pPr>
            <a:endParaRPr lang="en-US" sz="1200" dirty="0">
              <a:latin typeface="+mn-lt"/>
            </a:endParaRPr>
          </a:p>
        </p:txBody>
      </p:sp>
      <p:sp>
        <p:nvSpPr>
          <p:cNvPr id="9" name="Text Placeholder 8">
            <a:extLst>
              <a:ext uri="{FF2B5EF4-FFF2-40B4-BE49-F238E27FC236}">
                <a16:creationId xmlns:a16="http://schemas.microsoft.com/office/drawing/2014/main" id="{BEACA9CA-02CB-E824-5874-3A0A15AD1188}"/>
              </a:ext>
            </a:extLst>
          </p:cNvPr>
          <p:cNvSpPr>
            <a:spLocks noGrp="1"/>
          </p:cNvSpPr>
          <p:nvPr>
            <p:ph type="body" sz="quarter" idx="26"/>
          </p:nvPr>
        </p:nvSpPr>
        <p:spPr>
          <a:xfrm>
            <a:off x="6101214" y="3117652"/>
            <a:ext cx="2771775" cy="504825"/>
          </a:xfrm>
        </p:spPr>
        <p:txBody>
          <a:bodyPr/>
          <a:lstStyle/>
          <a:p>
            <a:pPr algn="l"/>
            <a:r>
              <a:rPr lang="en-US" dirty="0"/>
              <a:t>Warehouse Management</a:t>
            </a:r>
          </a:p>
        </p:txBody>
      </p:sp>
      <mc:AlternateContent xmlns:mc="http://schemas.openxmlformats.org/markup-compatibility/2006" xmlns:a14="http://schemas.microsoft.com/office/drawing/2010/main">
        <mc:Choice Requires="a14">
          <p:sp>
            <p:nvSpPr>
              <p:cNvPr id="10" name="Text Placeholder 9">
                <a:extLst>
                  <a:ext uri="{FF2B5EF4-FFF2-40B4-BE49-F238E27FC236}">
                    <a16:creationId xmlns:a16="http://schemas.microsoft.com/office/drawing/2014/main" id="{E84F4656-FBDA-BF7A-B89F-A790A2EFA5A6}"/>
                  </a:ext>
                </a:extLst>
              </p:cNvPr>
              <p:cNvSpPr>
                <a:spLocks noGrp="1"/>
              </p:cNvSpPr>
              <p:nvPr>
                <p:ph type="body" sz="quarter" idx="27"/>
              </p:nvPr>
            </p:nvSpPr>
            <p:spPr>
              <a:xfrm>
                <a:off x="6097825" y="3634942"/>
                <a:ext cx="2772000" cy="2644287"/>
              </a:xfrm>
            </p:spPr>
            <p:txBody>
              <a:bodyPr>
                <a:normAutofit/>
              </a:bodyPr>
              <a:lstStyle/>
              <a:p>
                <a:pPr algn="l">
                  <a:spcBef>
                    <a:spcPts val="0"/>
                  </a:spcBef>
                  <a:spcAft>
                    <a:spcPts val="1200"/>
                  </a:spcAft>
                </a:pPr>
                <a:r>
                  <a:rPr lang="en-US" sz="1200" dirty="0">
                    <a:latin typeface="+mn-lt"/>
                  </a:rPr>
                  <a:t>10,000</a:t>
                </a:r>
                <a14:m>
                  <m:oMath xmlns:m="http://schemas.openxmlformats.org/officeDocument/2006/math">
                    <m:sSup>
                      <m:sSupPr>
                        <m:ctrlPr>
                          <a:rPr lang="en-US" sz="1200" i="1">
                            <a:latin typeface="Cambria Math" panose="02040503050406030204" pitchFamily="18" charset="0"/>
                          </a:rPr>
                        </m:ctrlPr>
                      </m:sSupPr>
                      <m:e>
                        <m:r>
                          <m:rPr>
                            <m:nor/>
                          </m:rPr>
                          <a:rPr lang="en-US" sz="1200" dirty="0">
                            <a:latin typeface="+mn-lt"/>
                          </a:rPr>
                          <m:t>m</m:t>
                        </m:r>
                      </m:e>
                      <m:sup>
                        <m:r>
                          <a:rPr lang="en-US" sz="1200">
                            <a:latin typeface="Cambria Math" panose="02040503050406030204" pitchFamily="18" charset="0"/>
                          </a:rPr>
                          <m:t>2 </m:t>
                        </m:r>
                      </m:sup>
                    </m:sSup>
                  </m:oMath>
                </a14:m>
                <a:r>
                  <a:rPr lang="en-US" sz="1200" dirty="0">
                    <a:latin typeface="+mn-lt"/>
                  </a:rPr>
                  <a:t> warehouse space.</a:t>
                </a:r>
              </a:p>
              <a:p>
                <a:pPr algn="l">
                  <a:spcBef>
                    <a:spcPts val="0"/>
                  </a:spcBef>
                  <a:spcAft>
                    <a:spcPts val="1200"/>
                  </a:spcAft>
                </a:pPr>
                <a:r>
                  <a:rPr lang="en-US" sz="1200" dirty="0">
                    <a:latin typeface="+mn-lt"/>
                  </a:rPr>
                  <a:t>26,000 binning locations and 19,000 parts lines.</a:t>
                </a:r>
              </a:p>
              <a:p>
                <a:pPr algn="l">
                  <a:spcBef>
                    <a:spcPts val="0"/>
                  </a:spcBef>
                  <a:spcAft>
                    <a:spcPts val="1200"/>
                  </a:spcAft>
                </a:pPr>
                <a:r>
                  <a:rPr lang="en-US" sz="1200" dirty="0">
                    <a:latin typeface="+mn-lt"/>
                  </a:rPr>
                  <a:t>Tailor-made parts shipment consolidation and packing requirements.</a:t>
                </a:r>
              </a:p>
              <a:p>
                <a:pPr algn="l">
                  <a:spcBef>
                    <a:spcPts val="0"/>
                  </a:spcBef>
                  <a:spcAft>
                    <a:spcPts val="1200"/>
                  </a:spcAft>
                </a:pPr>
                <a:r>
                  <a:rPr lang="en-US" sz="1200" dirty="0">
                    <a:latin typeface="+mn-lt"/>
                  </a:rPr>
                  <a:t>Scheduled parts inventory and warehouse competency training.</a:t>
                </a:r>
              </a:p>
            </p:txBody>
          </p:sp>
        </mc:Choice>
        <mc:Fallback xmlns="">
          <p:sp>
            <p:nvSpPr>
              <p:cNvPr id="10" name="Text Placeholder 9">
                <a:extLst>
                  <a:ext uri="{FF2B5EF4-FFF2-40B4-BE49-F238E27FC236}">
                    <a16:creationId xmlns:a16="http://schemas.microsoft.com/office/drawing/2014/main" id="{E84F4656-FBDA-BF7A-B89F-A790A2EFA5A6}"/>
                  </a:ext>
                </a:extLst>
              </p:cNvPr>
              <p:cNvSpPr>
                <a:spLocks noGrp="1" noRot="1" noChangeAspect="1" noMove="1" noResize="1" noEditPoints="1" noAdjustHandles="1" noChangeArrowheads="1" noChangeShapeType="1" noTextEdit="1"/>
              </p:cNvSpPr>
              <p:nvPr>
                <p:ph type="body" sz="quarter" idx="27"/>
              </p:nvPr>
            </p:nvSpPr>
            <p:spPr>
              <a:xfrm>
                <a:off x="6097825" y="3634942"/>
                <a:ext cx="2772000" cy="2644287"/>
              </a:xfrm>
              <a:blipFill>
                <a:blip r:embed="rId6"/>
                <a:stretch>
                  <a:fillRect/>
                </a:stretch>
              </a:blipFill>
            </p:spPr>
            <p:txBody>
              <a:bodyPr/>
              <a:lstStyle/>
              <a:p>
                <a:r>
                  <a:rPr lang="en-US">
                    <a:noFill/>
                  </a:rPr>
                  <a:t> </a:t>
                </a:r>
              </a:p>
            </p:txBody>
          </p:sp>
        </mc:Fallback>
      </mc:AlternateContent>
      <p:sp>
        <p:nvSpPr>
          <p:cNvPr id="12" name="Text Placeholder 11">
            <a:extLst>
              <a:ext uri="{FF2B5EF4-FFF2-40B4-BE49-F238E27FC236}">
                <a16:creationId xmlns:a16="http://schemas.microsoft.com/office/drawing/2014/main" id="{94DEB90F-AE83-7B59-26CF-4E89810A46A8}"/>
              </a:ext>
            </a:extLst>
          </p:cNvPr>
          <p:cNvSpPr>
            <a:spLocks noGrp="1"/>
          </p:cNvSpPr>
          <p:nvPr>
            <p:ph type="body" sz="quarter" idx="28"/>
          </p:nvPr>
        </p:nvSpPr>
        <p:spPr>
          <a:xfrm>
            <a:off x="8869825" y="3130117"/>
            <a:ext cx="3114405" cy="504825"/>
          </a:xfrm>
        </p:spPr>
        <p:txBody>
          <a:bodyPr>
            <a:normAutofit fontScale="92500"/>
          </a:bodyPr>
          <a:lstStyle/>
          <a:p>
            <a:pPr algn="l"/>
            <a:r>
              <a:rPr lang="en-US" dirty="0"/>
              <a:t>Modifications Technical Support</a:t>
            </a:r>
          </a:p>
        </p:txBody>
      </p:sp>
      <p:sp>
        <p:nvSpPr>
          <p:cNvPr id="13" name="Text Placeholder 12">
            <a:extLst>
              <a:ext uri="{FF2B5EF4-FFF2-40B4-BE49-F238E27FC236}">
                <a16:creationId xmlns:a16="http://schemas.microsoft.com/office/drawing/2014/main" id="{EFDDD93E-FE80-16FA-ACA5-A92F67ED3FD4}"/>
              </a:ext>
            </a:extLst>
          </p:cNvPr>
          <p:cNvSpPr>
            <a:spLocks noGrp="1"/>
          </p:cNvSpPr>
          <p:nvPr>
            <p:ph type="body" sz="quarter" idx="29"/>
          </p:nvPr>
        </p:nvSpPr>
        <p:spPr>
          <a:xfrm>
            <a:off x="8885714" y="3640193"/>
            <a:ext cx="2772000" cy="2644287"/>
          </a:xfrm>
        </p:spPr>
        <p:txBody>
          <a:bodyPr>
            <a:normAutofit/>
          </a:bodyPr>
          <a:lstStyle/>
          <a:p>
            <a:pPr algn="l">
              <a:spcBef>
                <a:spcPts val="0"/>
              </a:spcBef>
              <a:spcAft>
                <a:spcPts val="1200"/>
              </a:spcAft>
            </a:pPr>
            <a:r>
              <a:rPr lang="en-US" sz="1200" dirty="0">
                <a:latin typeface="+mn-lt"/>
              </a:rPr>
              <a:t>24/7 online technical support through RMA’s dedicated website.</a:t>
            </a:r>
          </a:p>
          <a:p>
            <a:pPr algn="l">
              <a:spcBef>
                <a:spcPts val="0"/>
              </a:spcBef>
              <a:spcAft>
                <a:spcPts val="1200"/>
              </a:spcAft>
            </a:pPr>
            <a:r>
              <a:rPr lang="en-US" sz="1200" dirty="0">
                <a:latin typeface="+mn-lt"/>
              </a:rPr>
              <a:t>Field Engineers available for deployment across the globe.</a:t>
            </a:r>
          </a:p>
          <a:p>
            <a:pPr algn="l">
              <a:spcBef>
                <a:spcPts val="0"/>
              </a:spcBef>
              <a:spcAft>
                <a:spcPts val="1200"/>
              </a:spcAft>
            </a:pPr>
            <a:r>
              <a:rPr lang="en-US" sz="1200" dirty="0">
                <a:solidFill>
                  <a:schemeClr val="tx1"/>
                </a:solidFill>
                <a:latin typeface="+mn-lt"/>
                <a:ea typeface="Roboto Light" panose="02000000000000000000" pitchFamily="2" charset="0"/>
              </a:rPr>
              <a:t>Accessories Supply and Installations.</a:t>
            </a:r>
            <a:endParaRPr lang="en-US" sz="1200" dirty="0">
              <a:latin typeface="+mn-lt"/>
            </a:endParaRPr>
          </a:p>
          <a:p>
            <a:pPr algn="l">
              <a:spcBef>
                <a:spcPts val="0"/>
              </a:spcBef>
              <a:spcAft>
                <a:spcPts val="1200"/>
              </a:spcAft>
            </a:pPr>
            <a:r>
              <a:rPr lang="en-US" sz="1200" dirty="0">
                <a:solidFill>
                  <a:schemeClr val="tx1"/>
                </a:solidFill>
                <a:latin typeface="+mn-lt"/>
                <a:ea typeface="Roboto Light" panose="02000000000000000000" pitchFamily="2" charset="0"/>
              </a:rPr>
              <a:t>Expertise in Repair, Decorate, Modifications and Conversions.</a:t>
            </a:r>
          </a:p>
        </p:txBody>
      </p:sp>
      <p:sp>
        <p:nvSpPr>
          <p:cNvPr id="27" name="Text Placeholder 26">
            <a:extLst>
              <a:ext uri="{FF2B5EF4-FFF2-40B4-BE49-F238E27FC236}">
                <a16:creationId xmlns:a16="http://schemas.microsoft.com/office/drawing/2014/main" id="{3FB89A42-0FDF-BBF5-A340-B099BA3086B7}"/>
              </a:ext>
            </a:extLst>
          </p:cNvPr>
          <p:cNvSpPr>
            <a:spLocks noGrp="1"/>
          </p:cNvSpPr>
          <p:nvPr>
            <p:ph type="body" sz="quarter" idx="30"/>
          </p:nvPr>
        </p:nvSpPr>
        <p:spPr>
          <a:xfrm>
            <a:off x="515938" y="333201"/>
            <a:ext cx="8499874" cy="390909"/>
          </a:xfrm>
        </p:spPr>
        <p:txBody>
          <a:bodyPr>
            <a:normAutofit lnSpcReduction="10000"/>
          </a:bodyPr>
          <a:lstStyle/>
          <a:p>
            <a:pPr>
              <a:spcBef>
                <a:spcPts val="900"/>
              </a:spcBef>
              <a:buSzPct val="120000"/>
            </a:pPr>
            <a:r>
              <a:rPr lang="en-US" sz="2400" dirty="0">
                <a:solidFill>
                  <a:schemeClr val="tx1"/>
                </a:solidFill>
              </a:rPr>
              <a:t>Thailand Supply Chain for RMA</a:t>
            </a:r>
            <a:endParaRPr lang="en-US" sz="2400" dirty="0">
              <a:solidFill>
                <a:schemeClr val="tx1"/>
              </a:solidFill>
              <a:latin typeface="Roboto Light" panose="02000000000000000000" pitchFamily="2" charset="0"/>
              <a:ea typeface="Roboto Light" panose="02000000000000000000" pitchFamily="2" charset="0"/>
              <a:cs typeface="DB Ozone X Light" panose="02000506090000020004" pitchFamily="2" charset="-34"/>
            </a:endParaRPr>
          </a:p>
        </p:txBody>
      </p:sp>
      <p:pic>
        <p:nvPicPr>
          <p:cNvPr id="8" name="Picture Placeholder 29" descr="Aerial view of a large warehouse&#10;&#10;Description automatically generated">
            <a:extLst>
              <a:ext uri="{FF2B5EF4-FFF2-40B4-BE49-F238E27FC236}">
                <a16:creationId xmlns:a16="http://schemas.microsoft.com/office/drawing/2014/main" id="{CC57F85C-7F2B-F49E-6C22-BBDE3BCE1F76}"/>
              </a:ext>
            </a:extLst>
          </p:cNvPr>
          <p:cNvPicPr>
            <a:picLocks noGrp="1" noChangeAspect="1"/>
          </p:cNvPicPr>
          <p:nvPr>
            <p:ph type="pic" sz="quarter" idx="17"/>
          </p:nvPr>
        </p:nvPicPr>
        <p:blipFill>
          <a:blip r:embed="rId7" cstate="screen">
            <a:extLst>
              <a:ext uri="{28A0092B-C50C-407E-A947-70E740481C1C}">
                <a14:useLocalDpi xmlns:a14="http://schemas.microsoft.com/office/drawing/2010/main" val="0"/>
              </a:ext>
            </a:extLst>
          </a:blip>
          <a:srcRect/>
          <a:stretch>
            <a:fillRect/>
          </a:stretch>
        </p:blipFill>
        <p:spPr>
          <a:xfrm>
            <a:off x="3268244" y="1060450"/>
            <a:ext cx="2827756" cy="1981200"/>
          </a:xfrm>
        </p:spPr>
      </p:pic>
      <p:pic>
        <p:nvPicPr>
          <p:cNvPr id="17" name="Picture Placeholder 35">
            <a:extLst>
              <a:ext uri="{FF2B5EF4-FFF2-40B4-BE49-F238E27FC236}">
                <a16:creationId xmlns:a16="http://schemas.microsoft.com/office/drawing/2014/main" id="{E47F6F84-6E6F-8DBC-4B2F-3D1D2C8D4107}"/>
              </a:ext>
            </a:extLst>
          </p:cNvPr>
          <p:cNvPicPr>
            <a:picLocks noGrp="1" noChangeAspect="1"/>
          </p:cNvPicPr>
          <p:nvPr>
            <p:ph type="pic" sz="quarter" idx="23"/>
          </p:nvPr>
        </p:nvPicPr>
        <p:blipFill rotWithShape="1">
          <a:blip r:embed="rId8" cstate="screen">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rcRect/>
          <a:stretch/>
        </p:blipFill>
        <p:spPr>
          <a:xfrm>
            <a:off x="8904288" y="1060450"/>
            <a:ext cx="2771775" cy="1981200"/>
          </a:xfrm>
        </p:spPr>
      </p:pic>
      <p:grpSp>
        <p:nvGrpSpPr>
          <p:cNvPr id="18" name="Group 17">
            <a:extLst>
              <a:ext uri="{FF2B5EF4-FFF2-40B4-BE49-F238E27FC236}">
                <a16:creationId xmlns:a16="http://schemas.microsoft.com/office/drawing/2014/main" id="{A2F3AC13-5486-473E-992B-1BDD27E86105}"/>
              </a:ext>
            </a:extLst>
          </p:cNvPr>
          <p:cNvGrpSpPr/>
          <p:nvPr/>
        </p:nvGrpSpPr>
        <p:grpSpPr>
          <a:xfrm>
            <a:off x="10098572" y="271370"/>
            <a:ext cx="1577491" cy="454251"/>
            <a:chOff x="6141228" y="707923"/>
            <a:chExt cx="2253554" cy="648929"/>
          </a:xfrm>
        </p:grpSpPr>
        <p:sp>
          <p:nvSpPr>
            <p:cNvPr id="19" name="Rectangle 18">
              <a:extLst>
                <a:ext uri="{FF2B5EF4-FFF2-40B4-BE49-F238E27FC236}">
                  <a16:creationId xmlns:a16="http://schemas.microsoft.com/office/drawing/2014/main" id="{B2BB4365-4A22-6130-A685-F33484E4F9DD}"/>
                </a:ext>
              </a:extLst>
            </p:cNvPr>
            <p:cNvSpPr/>
            <p:nvPr/>
          </p:nvSpPr>
          <p:spPr>
            <a:xfrm>
              <a:off x="6141228" y="707923"/>
              <a:ext cx="2253554" cy="648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A3502288-822C-1E6D-19AB-36BE380E1EF0}"/>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46648" y="754841"/>
              <a:ext cx="2142235" cy="554726"/>
            </a:xfrm>
            <a:prstGeom prst="rect">
              <a:avLst/>
            </a:prstGeom>
          </p:spPr>
        </p:pic>
      </p:grpSp>
    </p:spTree>
    <p:extLst>
      <p:ext uri="{BB962C8B-B14F-4D97-AF65-F5344CB8AC3E}">
        <p14:creationId xmlns:p14="http://schemas.microsoft.com/office/powerpoint/2010/main" val="3065241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icture containing text, van, transport, black&#10;&#10;Description automatically generated">
            <a:extLst>
              <a:ext uri="{FF2B5EF4-FFF2-40B4-BE49-F238E27FC236}">
                <a16:creationId xmlns:a16="http://schemas.microsoft.com/office/drawing/2014/main" id="{ABFC4B24-B881-8A14-F83F-63EC97BC6D2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627367" y="978391"/>
            <a:ext cx="2079351" cy="1271744"/>
          </a:xfrm>
          <a:prstGeom prst="rect">
            <a:avLst/>
          </a:prstGeom>
        </p:spPr>
      </p:pic>
      <p:pic>
        <p:nvPicPr>
          <p:cNvPr id="63" name="Picture 16">
            <a:extLst>
              <a:ext uri="{FF2B5EF4-FFF2-40B4-BE49-F238E27FC236}">
                <a16:creationId xmlns:a16="http://schemas.microsoft.com/office/drawing/2014/main" id="{43A7291C-BFEA-511C-9B19-667F6C880A9C}"/>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15000" contrast="3000"/>
                    </a14:imgEffect>
                  </a14:imgLayer>
                </a14:imgProps>
              </a:ext>
              <a:ext uri="{28A0092B-C50C-407E-A947-70E740481C1C}">
                <a14:useLocalDpi xmlns:a14="http://schemas.microsoft.com/office/drawing/2010/main" val="0"/>
              </a:ext>
            </a:extLst>
          </a:blip>
          <a:srcRect/>
          <a:stretch/>
        </p:blipFill>
        <p:spPr bwMode="auto">
          <a:xfrm>
            <a:off x="2333623" y="5041927"/>
            <a:ext cx="1947479" cy="134462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100645C-B19A-A00C-9ABA-D7C0E806E8B0}"/>
              </a:ext>
            </a:extLst>
          </p:cNvPr>
          <p:cNvGrpSpPr/>
          <p:nvPr/>
        </p:nvGrpSpPr>
        <p:grpSpPr>
          <a:xfrm>
            <a:off x="6271444" y="922165"/>
            <a:ext cx="5401120" cy="2648520"/>
            <a:chOff x="6271444" y="922165"/>
            <a:chExt cx="5401120" cy="2648520"/>
          </a:xfrm>
        </p:grpSpPr>
        <p:sp>
          <p:nvSpPr>
            <p:cNvPr id="23" name="Rectangle: Diagonal Corners Rounded 22">
              <a:extLst>
                <a:ext uri="{FF2B5EF4-FFF2-40B4-BE49-F238E27FC236}">
                  <a16:creationId xmlns:a16="http://schemas.microsoft.com/office/drawing/2014/main" id="{14B926F4-259C-0D0E-1357-424608887127}"/>
                </a:ext>
              </a:extLst>
            </p:cNvPr>
            <p:cNvSpPr/>
            <p:nvPr/>
          </p:nvSpPr>
          <p:spPr>
            <a:xfrm>
              <a:off x="6271444" y="926664"/>
              <a:ext cx="5401120" cy="2644021"/>
            </a:xfrm>
            <a:prstGeom prst="round2DiagRect">
              <a:avLst>
                <a:gd name="adj1" fmla="val 4666"/>
                <a:gd name="adj2" fmla="val 0"/>
              </a:avLst>
            </a:prstGeom>
            <a:noFill/>
            <a:ln>
              <a:solidFill>
                <a:srgbClr val="0B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D9230FB3-DDA0-ABFB-D3C6-C1C39A11A04A}"/>
                </a:ext>
              </a:extLst>
            </p:cNvPr>
            <p:cNvSpPr/>
            <p:nvPr/>
          </p:nvSpPr>
          <p:spPr>
            <a:xfrm>
              <a:off x="10575719" y="922165"/>
              <a:ext cx="1090014" cy="1039728"/>
            </a:xfrm>
            <a:custGeom>
              <a:avLst/>
              <a:gdLst>
                <a:gd name="connsiteX0" fmla="*/ 0 w 1660646"/>
                <a:gd name="connsiteY0" fmla="*/ 0 h 1597459"/>
                <a:gd name="connsiteX1" fmla="*/ 1660646 w 1660646"/>
                <a:gd name="connsiteY1" fmla="*/ 0 h 1597459"/>
                <a:gd name="connsiteX2" fmla="*/ 1660646 w 1660646"/>
                <a:gd name="connsiteY2" fmla="*/ 1594535 h 1597459"/>
                <a:gd name="connsiteX3" fmla="*/ 1598881 w 1660646"/>
                <a:gd name="connsiteY3" fmla="*/ 1597459 h 1597459"/>
                <a:gd name="connsiteX4" fmla="*/ 8180 w 1660646"/>
                <a:gd name="connsiteY4" fmla="*/ 161986 h 159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646" h="1597459">
                  <a:moveTo>
                    <a:pt x="0" y="0"/>
                  </a:moveTo>
                  <a:lnTo>
                    <a:pt x="1660646" y="0"/>
                  </a:lnTo>
                  <a:lnTo>
                    <a:pt x="1660646" y="1594535"/>
                  </a:lnTo>
                  <a:lnTo>
                    <a:pt x="1598881" y="1597459"/>
                  </a:lnTo>
                  <a:cubicBezTo>
                    <a:pt x="770994" y="1597459"/>
                    <a:pt x="90062" y="968270"/>
                    <a:pt x="8180" y="161986"/>
                  </a:cubicBezTo>
                  <a:close/>
                </a:path>
              </a:pathLst>
            </a:custGeom>
            <a:solidFill>
              <a:srgbClr val="0B4C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5" name="Graphic 24" descr="Shield Tick with solid fill">
              <a:extLst>
                <a:ext uri="{FF2B5EF4-FFF2-40B4-BE49-F238E27FC236}">
                  <a16:creationId xmlns:a16="http://schemas.microsoft.com/office/drawing/2014/main" id="{ED8FC4E8-44DF-2FCE-56F7-4C60E3829BC1}"/>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0995" y="1022652"/>
              <a:ext cx="595007" cy="595007"/>
            </a:xfrm>
            <a:prstGeom prst="rect">
              <a:avLst/>
            </a:prstGeom>
          </p:spPr>
        </p:pic>
      </p:grpSp>
      <p:grpSp>
        <p:nvGrpSpPr>
          <p:cNvPr id="10" name="Group 9">
            <a:extLst>
              <a:ext uri="{FF2B5EF4-FFF2-40B4-BE49-F238E27FC236}">
                <a16:creationId xmlns:a16="http://schemas.microsoft.com/office/drawing/2014/main" id="{9B22E436-ADC8-9286-8C18-070EC0C85DF0}"/>
              </a:ext>
            </a:extLst>
          </p:cNvPr>
          <p:cNvGrpSpPr/>
          <p:nvPr/>
        </p:nvGrpSpPr>
        <p:grpSpPr>
          <a:xfrm>
            <a:off x="6271444" y="3805225"/>
            <a:ext cx="5401120" cy="2627042"/>
            <a:chOff x="6271444" y="3805225"/>
            <a:chExt cx="5401120" cy="2627042"/>
          </a:xfrm>
        </p:grpSpPr>
        <p:sp>
          <p:nvSpPr>
            <p:cNvPr id="22" name="Rectangle: Diagonal Corners Rounded 21">
              <a:extLst>
                <a:ext uri="{FF2B5EF4-FFF2-40B4-BE49-F238E27FC236}">
                  <a16:creationId xmlns:a16="http://schemas.microsoft.com/office/drawing/2014/main" id="{BB77BFA7-9061-BCD8-955D-A72E95B6BD1A}"/>
                </a:ext>
              </a:extLst>
            </p:cNvPr>
            <p:cNvSpPr/>
            <p:nvPr/>
          </p:nvSpPr>
          <p:spPr>
            <a:xfrm>
              <a:off x="6271444" y="3820230"/>
              <a:ext cx="5401120" cy="2612037"/>
            </a:xfrm>
            <a:prstGeom prst="round2DiagRect">
              <a:avLst>
                <a:gd name="adj1" fmla="val 4671"/>
                <a:gd name="adj2" fmla="val 0"/>
              </a:avLst>
            </a:prstGeom>
            <a:noFill/>
            <a:ln>
              <a:solidFill>
                <a:srgbClr val="0B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F97C3E1D-2F2E-A51E-3989-7A789E7C44D9}"/>
                </a:ext>
              </a:extLst>
            </p:cNvPr>
            <p:cNvSpPr/>
            <p:nvPr/>
          </p:nvSpPr>
          <p:spPr>
            <a:xfrm>
              <a:off x="10583266" y="3805225"/>
              <a:ext cx="1089143" cy="1039730"/>
            </a:xfrm>
            <a:custGeom>
              <a:avLst/>
              <a:gdLst>
                <a:gd name="connsiteX0" fmla="*/ 0 w 1660646"/>
                <a:gd name="connsiteY0" fmla="*/ 0 h 1597459"/>
                <a:gd name="connsiteX1" fmla="*/ 1660646 w 1660646"/>
                <a:gd name="connsiteY1" fmla="*/ 0 h 1597459"/>
                <a:gd name="connsiteX2" fmla="*/ 1660646 w 1660646"/>
                <a:gd name="connsiteY2" fmla="*/ 1594535 h 1597459"/>
                <a:gd name="connsiteX3" fmla="*/ 1598881 w 1660646"/>
                <a:gd name="connsiteY3" fmla="*/ 1597459 h 1597459"/>
                <a:gd name="connsiteX4" fmla="*/ 8180 w 1660646"/>
                <a:gd name="connsiteY4" fmla="*/ 161986 h 159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646" h="1597459">
                  <a:moveTo>
                    <a:pt x="0" y="0"/>
                  </a:moveTo>
                  <a:lnTo>
                    <a:pt x="1660646" y="0"/>
                  </a:lnTo>
                  <a:lnTo>
                    <a:pt x="1660646" y="1594535"/>
                  </a:lnTo>
                  <a:lnTo>
                    <a:pt x="1598881" y="1597459"/>
                  </a:lnTo>
                  <a:cubicBezTo>
                    <a:pt x="770994" y="1597459"/>
                    <a:pt x="90062" y="968270"/>
                    <a:pt x="8180" y="161986"/>
                  </a:cubicBezTo>
                  <a:close/>
                </a:path>
              </a:pathLst>
            </a:custGeom>
            <a:solidFill>
              <a:srgbClr val="0B4C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9" name="Graphic 28" descr="Medieval Armor with solid fill">
              <a:extLst>
                <a:ext uri="{FF2B5EF4-FFF2-40B4-BE49-F238E27FC236}">
                  <a16:creationId xmlns:a16="http://schemas.microsoft.com/office/drawing/2014/main" id="{000B1B9A-FE50-13B8-1502-C555617FD050}"/>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6627" y="3974529"/>
              <a:ext cx="583743" cy="553271"/>
            </a:xfrm>
            <a:prstGeom prst="rect">
              <a:avLst/>
            </a:prstGeom>
          </p:spPr>
        </p:pic>
      </p:grpSp>
      <p:grpSp>
        <p:nvGrpSpPr>
          <p:cNvPr id="7" name="Group 6">
            <a:extLst>
              <a:ext uri="{FF2B5EF4-FFF2-40B4-BE49-F238E27FC236}">
                <a16:creationId xmlns:a16="http://schemas.microsoft.com/office/drawing/2014/main" id="{50A009D5-F6CC-D66E-3512-3DFB8DF4A872}"/>
              </a:ext>
            </a:extLst>
          </p:cNvPr>
          <p:cNvGrpSpPr/>
          <p:nvPr/>
        </p:nvGrpSpPr>
        <p:grpSpPr>
          <a:xfrm>
            <a:off x="519436" y="933094"/>
            <a:ext cx="5407512" cy="2644021"/>
            <a:chOff x="519436" y="933094"/>
            <a:chExt cx="5407512" cy="2644021"/>
          </a:xfrm>
        </p:grpSpPr>
        <p:sp>
          <p:nvSpPr>
            <p:cNvPr id="21" name="Rectangle: Diagonal Corners Rounded 20">
              <a:extLst>
                <a:ext uri="{FF2B5EF4-FFF2-40B4-BE49-F238E27FC236}">
                  <a16:creationId xmlns:a16="http://schemas.microsoft.com/office/drawing/2014/main" id="{D1C49E6D-7064-FFF1-6ADB-E04F6E3BEC26}"/>
                </a:ext>
              </a:extLst>
            </p:cNvPr>
            <p:cNvSpPr/>
            <p:nvPr/>
          </p:nvSpPr>
          <p:spPr>
            <a:xfrm>
              <a:off x="519436" y="933094"/>
              <a:ext cx="5401120" cy="2644021"/>
            </a:xfrm>
            <a:prstGeom prst="round2DiagRect">
              <a:avLst>
                <a:gd name="adj1" fmla="val 4337"/>
                <a:gd name="adj2" fmla="val 0"/>
              </a:avLst>
            </a:prstGeom>
            <a:noFill/>
            <a:ln>
              <a:solidFill>
                <a:srgbClr val="0B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reeform: Shape 82">
              <a:extLst>
                <a:ext uri="{FF2B5EF4-FFF2-40B4-BE49-F238E27FC236}">
                  <a16:creationId xmlns:a16="http://schemas.microsoft.com/office/drawing/2014/main" id="{745DEBAD-345E-4F94-ACFA-7E0D15CA3A86}"/>
                </a:ext>
              </a:extLst>
            </p:cNvPr>
            <p:cNvSpPr/>
            <p:nvPr/>
          </p:nvSpPr>
          <p:spPr>
            <a:xfrm>
              <a:off x="4855892" y="933094"/>
              <a:ext cx="1071056" cy="1039728"/>
            </a:xfrm>
            <a:custGeom>
              <a:avLst/>
              <a:gdLst>
                <a:gd name="connsiteX0" fmla="*/ 0 w 1660646"/>
                <a:gd name="connsiteY0" fmla="*/ 0 h 1597459"/>
                <a:gd name="connsiteX1" fmla="*/ 1660646 w 1660646"/>
                <a:gd name="connsiteY1" fmla="*/ 0 h 1597459"/>
                <a:gd name="connsiteX2" fmla="*/ 1660646 w 1660646"/>
                <a:gd name="connsiteY2" fmla="*/ 1594535 h 1597459"/>
                <a:gd name="connsiteX3" fmla="*/ 1598881 w 1660646"/>
                <a:gd name="connsiteY3" fmla="*/ 1597459 h 1597459"/>
                <a:gd name="connsiteX4" fmla="*/ 8180 w 1660646"/>
                <a:gd name="connsiteY4" fmla="*/ 161986 h 159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646" h="1597459">
                  <a:moveTo>
                    <a:pt x="0" y="0"/>
                  </a:moveTo>
                  <a:lnTo>
                    <a:pt x="1660646" y="0"/>
                  </a:lnTo>
                  <a:lnTo>
                    <a:pt x="1660646" y="1594535"/>
                  </a:lnTo>
                  <a:lnTo>
                    <a:pt x="1598881" y="1597459"/>
                  </a:lnTo>
                  <a:cubicBezTo>
                    <a:pt x="770994" y="1597459"/>
                    <a:pt x="90062" y="968270"/>
                    <a:pt x="8180" y="161986"/>
                  </a:cubicBezTo>
                  <a:close/>
                </a:path>
              </a:pathLst>
            </a:custGeom>
            <a:solidFill>
              <a:srgbClr val="0B4C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Cross 29">
              <a:extLst>
                <a:ext uri="{FF2B5EF4-FFF2-40B4-BE49-F238E27FC236}">
                  <a16:creationId xmlns:a16="http://schemas.microsoft.com/office/drawing/2014/main" id="{543F9A0F-DAFB-A948-85DA-4172CCF75B58}"/>
                </a:ext>
              </a:extLst>
            </p:cNvPr>
            <p:cNvSpPr/>
            <p:nvPr/>
          </p:nvSpPr>
          <p:spPr>
            <a:xfrm rot="16200000">
              <a:off x="5259297" y="1086686"/>
              <a:ext cx="460130" cy="452489"/>
            </a:xfrm>
            <a:prstGeom prst="plus">
              <a:avLst>
                <a:gd name="adj" fmla="val 323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E36A8068-0157-8778-6CF5-9647022FDE75}"/>
              </a:ext>
            </a:extLst>
          </p:cNvPr>
          <p:cNvGrpSpPr/>
          <p:nvPr/>
        </p:nvGrpSpPr>
        <p:grpSpPr>
          <a:xfrm>
            <a:off x="505047" y="3826660"/>
            <a:ext cx="5401120" cy="2612037"/>
            <a:chOff x="505047" y="3826660"/>
            <a:chExt cx="5401120" cy="2612037"/>
          </a:xfrm>
        </p:grpSpPr>
        <p:sp>
          <p:nvSpPr>
            <p:cNvPr id="19" name="Rectangle: Diagonal Corners Rounded 18">
              <a:extLst>
                <a:ext uri="{FF2B5EF4-FFF2-40B4-BE49-F238E27FC236}">
                  <a16:creationId xmlns:a16="http://schemas.microsoft.com/office/drawing/2014/main" id="{C6D4DB10-DA2A-F408-7397-1E8A65623FF6}"/>
                </a:ext>
              </a:extLst>
            </p:cNvPr>
            <p:cNvSpPr/>
            <p:nvPr/>
          </p:nvSpPr>
          <p:spPr>
            <a:xfrm>
              <a:off x="505047" y="3826660"/>
              <a:ext cx="5401120" cy="2612037"/>
            </a:xfrm>
            <a:prstGeom prst="round2DiagRect">
              <a:avLst>
                <a:gd name="adj1" fmla="val 5519"/>
                <a:gd name="adj2" fmla="val 0"/>
              </a:avLst>
            </a:prstGeom>
            <a:noFill/>
            <a:ln>
              <a:solidFill>
                <a:srgbClr val="0B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BCD2860F-01FD-BC98-89A1-3A9258E33C36}"/>
                </a:ext>
              </a:extLst>
            </p:cNvPr>
            <p:cNvSpPr/>
            <p:nvPr/>
          </p:nvSpPr>
          <p:spPr>
            <a:xfrm>
              <a:off x="4810063" y="3827274"/>
              <a:ext cx="1089145" cy="1039728"/>
            </a:xfrm>
            <a:custGeom>
              <a:avLst/>
              <a:gdLst>
                <a:gd name="connsiteX0" fmla="*/ 0 w 1660646"/>
                <a:gd name="connsiteY0" fmla="*/ 0 h 1597459"/>
                <a:gd name="connsiteX1" fmla="*/ 1660646 w 1660646"/>
                <a:gd name="connsiteY1" fmla="*/ 0 h 1597459"/>
                <a:gd name="connsiteX2" fmla="*/ 1660646 w 1660646"/>
                <a:gd name="connsiteY2" fmla="*/ 1594535 h 1597459"/>
                <a:gd name="connsiteX3" fmla="*/ 1598881 w 1660646"/>
                <a:gd name="connsiteY3" fmla="*/ 1597459 h 1597459"/>
                <a:gd name="connsiteX4" fmla="*/ 8180 w 1660646"/>
                <a:gd name="connsiteY4" fmla="*/ 161986 h 159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646" h="1597459">
                  <a:moveTo>
                    <a:pt x="0" y="0"/>
                  </a:moveTo>
                  <a:lnTo>
                    <a:pt x="1660646" y="0"/>
                  </a:lnTo>
                  <a:lnTo>
                    <a:pt x="1660646" y="1594535"/>
                  </a:lnTo>
                  <a:lnTo>
                    <a:pt x="1598881" y="1597459"/>
                  </a:lnTo>
                  <a:cubicBezTo>
                    <a:pt x="770994" y="1597459"/>
                    <a:pt x="90062" y="968270"/>
                    <a:pt x="8180" y="161986"/>
                  </a:cubicBezTo>
                  <a:close/>
                </a:path>
              </a:pathLst>
            </a:custGeom>
            <a:solidFill>
              <a:srgbClr val="0B4C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Graphic 5" descr="Factory with solid fill">
              <a:extLst>
                <a:ext uri="{FF2B5EF4-FFF2-40B4-BE49-F238E27FC236}">
                  <a16:creationId xmlns:a16="http://schemas.microsoft.com/office/drawing/2014/main" id="{5FA3857D-453B-E0DE-6900-C2E2AC73B12A}"/>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46966" y="3906710"/>
              <a:ext cx="625412" cy="625412"/>
            </a:xfrm>
            <a:prstGeom prst="rect">
              <a:avLst/>
            </a:prstGeom>
          </p:spPr>
        </p:pic>
      </p:grpSp>
      <p:sp>
        <p:nvSpPr>
          <p:cNvPr id="41" name="Rectangle 40">
            <a:extLst>
              <a:ext uri="{FF2B5EF4-FFF2-40B4-BE49-F238E27FC236}">
                <a16:creationId xmlns:a16="http://schemas.microsoft.com/office/drawing/2014/main" id="{50EFECAC-7419-93A7-6E3C-EC62D915F547}"/>
              </a:ext>
            </a:extLst>
          </p:cNvPr>
          <p:cNvSpPr/>
          <p:nvPr/>
        </p:nvSpPr>
        <p:spPr>
          <a:xfrm>
            <a:off x="527651" y="3117498"/>
            <a:ext cx="1820860" cy="369332"/>
          </a:xfrm>
          <a:prstGeom prst="rect">
            <a:avLst/>
          </a:prstGeom>
          <a:noFill/>
        </p:spPr>
        <p:txBody>
          <a:bodyPr wrap="square" lIns="144000">
            <a:spAutoFit/>
          </a:bodyPr>
          <a:lstStyle/>
          <a:p>
            <a:pPr marL="180000" indent="-180000">
              <a:buSzPct val="130000"/>
              <a:buFont typeface="Roboto" panose="02000000000000000000" pitchFamily="2" charset="0"/>
              <a:buChar char="›"/>
            </a:pPr>
            <a:r>
              <a:rPr lang="en-US" altLang="en-US" b="1" dirty="0">
                <a:latin typeface="+mj-lt"/>
                <a:ea typeface="Roboto" panose="02000000000000000000" pitchFamily="2" charset="0"/>
              </a:rPr>
              <a:t>Emergency</a:t>
            </a:r>
          </a:p>
        </p:txBody>
      </p:sp>
      <p:pic>
        <p:nvPicPr>
          <p:cNvPr id="53" name="Picture 4" descr="Mobile Stroke Unit">
            <a:extLst>
              <a:ext uri="{FF2B5EF4-FFF2-40B4-BE49-F238E27FC236}">
                <a16:creationId xmlns:a16="http://schemas.microsoft.com/office/drawing/2014/main" id="{6E57FE64-E56F-C2AF-66E8-78B3DDC53025}"/>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905731" y="1043601"/>
            <a:ext cx="1798024" cy="107862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A red and white ambulance&#10;&#10;Description automatically generated with medium confidence">
            <a:extLst>
              <a:ext uri="{FF2B5EF4-FFF2-40B4-BE49-F238E27FC236}">
                <a16:creationId xmlns:a16="http://schemas.microsoft.com/office/drawing/2014/main" id="{159C3D82-99BB-968E-6649-E36801E04C64}"/>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162150" y="1226898"/>
            <a:ext cx="1728351" cy="1270617"/>
          </a:xfrm>
          <a:prstGeom prst="rect">
            <a:avLst/>
          </a:prstGeom>
        </p:spPr>
      </p:pic>
      <p:sp>
        <p:nvSpPr>
          <p:cNvPr id="36" name="Rectangle 35">
            <a:extLst>
              <a:ext uri="{FF2B5EF4-FFF2-40B4-BE49-F238E27FC236}">
                <a16:creationId xmlns:a16="http://schemas.microsoft.com/office/drawing/2014/main" id="{0FF88256-F537-D9A9-D963-9E73C07FA39B}"/>
              </a:ext>
            </a:extLst>
          </p:cNvPr>
          <p:cNvSpPr/>
          <p:nvPr/>
        </p:nvSpPr>
        <p:spPr>
          <a:xfrm>
            <a:off x="527651" y="5954946"/>
            <a:ext cx="1695781" cy="369332"/>
          </a:xfrm>
          <a:prstGeom prst="rect">
            <a:avLst/>
          </a:prstGeom>
          <a:noFill/>
        </p:spPr>
        <p:txBody>
          <a:bodyPr wrap="square" lIns="144000">
            <a:spAutoFit/>
          </a:bodyPr>
          <a:lstStyle/>
          <a:p>
            <a:pPr marL="180000" indent="-180000">
              <a:buSzPct val="130000"/>
              <a:buFont typeface="Roboto" panose="02000000000000000000" pitchFamily="2" charset="0"/>
              <a:buChar char="›"/>
            </a:pPr>
            <a:r>
              <a:rPr lang="en-US" altLang="en-US" b="1" dirty="0">
                <a:latin typeface="+mj-lt"/>
                <a:ea typeface="Roboto" panose="02000000000000000000" pitchFamily="2" charset="0"/>
              </a:rPr>
              <a:t>Industrial</a:t>
            </a:r>
          </a:p>
        </p:txBody>
      </p:sp>
      <p:pic>
        <p:nvPicPr>
          <p:cNvPr id="64" name="Picture 63" descr="A picture containing car, truck, road, outdoor&#10;&#10;Description automatically generated">
            <a:extLst>
              <a:ext uri="{FF2B5EF4-FFF2-40B4-BE49-F238E27FC236}">
                <a16:creationId xmlns:a16="http://schemas.microsoft.com/office/drawing/2014/main" id="{74EAAADE-6AA8-46DB-7925-E7934BB353B0}"/>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36408" y="3946404"/>
            <a:ext cx="1759701" cy="1251973"/>
          </a:xfrm>
          <a:prstGeom prst="rect">
            <a:avLst/>
          </a:prstGeom>
        </p:spPr>
      </p:pic>
      <p:pic>
        <p:nvPicPr>
          <p:cNvPr id="65" name="Picture 64" descr="A picture containing text, car, truck, transport&#10;&#10;Description automatically generated">
            <a:extLst>
              <a:ext uri="{FF2B5EF4-FFF2-40B4-BE49-F238E27FC236}">
                <a16:creationId xmlns:a16="http://schemas.microsoft.com/office/drawing/2014/main" id="{D2BB0634-E4B2-BAFA-57BC-AD90A9595CFC}"/>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910963" y="4042847"/>
            <a:ext cx="2083690" cy="969906"/>
          </a:xfrm>
          <a:prstGeom prst="rect">
            <a:avLst/>
          </a:prstGeom>
        </p:spPr>
      </p:pic>
      <p:sp>
        <p:nvSpPr>
          <p:cNvPr id="37" name="Rectangle 36">
            <a:extLst>
              <a:ext uri="{FF2B5EF4-FFF2-40B4-BE49-F238E27FC236}">
                <a16:creationId xmlns:a16="http://schemas.microsoft.com/office/drawing/2014/main" id="{22E6DCCC-8654-5AB4-AF12-CE9E62531F10}"/>
              </a:ext>
            </a:extLst>
          </p:cNvPr>
          <p:cNvSpPr/>
          <p:nvPr/>
        </p:nvSpPr>
        <p:spPr>
          <a:xfrm>
            <a:off x="6276257" y="5954946"/>
            <a:ext cx="1695781" cy="369332"/>
          </a:xfrm>
          <a:prstGeom prst="rect">
            <a:avLst/>
          </a:prstGeom>
          <a:noFill/>
        </p:spPr>
        <p:txBody>
          <a:bodyPr wrap="square" lIns="144000">
            <a:spAutoFit/>
          </a:bodyPr>
          <a:lstStyle/>
          <a:p>
            <a:pPr marL="180000" indent="-180000">
              <a:buSzPct val="130000"/>
              <a:buFont typeface="Roboto" panose="02000000000000000000" pitchFamily="2" charset="0"/>
              <a:buChar char="›"/>
            </a:pPr>
            <a:r>
              <a:rPr lang="en-US" altLang="en-US" b="1" dirty="0">
                <a:latin typeface="+mj-lt"/>
                <a:ea typeface="Roboto" panose="02000000000000000000" pitchFamily="2" charset="0"/>
              </a:rPr>
              <a:t>Defense</a:t>
            </a:r>
          </a:p>
        </p:txBody>
      </p:sp>
      <p:sp>
        <p:nvSpPr>
          <p:cNvPr id="38" name="Rectangle 37">
            <a:extLst>
              <a:ext uri="{FF2B5EF4-FFF2-40B4-BE49-F238E27FC236}">
                <a16:creationId xmlns:a16="http://schemas.microsoft.com/office/drawing/2014/main" id="{C3253D10-E26D-6D97-ECE1-6AC8E0429E99}"/>
              </a:ext>
            </a:extLst>
          </p:cNvPr>
          <p:cNvSpPr/>
          <p:nvPr/>
        </p:nvSpPr>
        <p:spPr>
          <a:xfrm>
            <a:off x="6286833" y="3118874"/>
            <a:ext cx="1695781" cy="369332"/>
          </a:xfrm>
          <a:prstGeom prst="rect">
            <a:avLst/>
          </a:prstGeom>
          <a:noFill/>
        </p:spPr>
        <p:txBody>
          <a:bodyPr wrap="square" lIns="144000">
            <a:spAutoFit/>
          </a:bodyPr>
          <a:lstStyle/>
          <a:p>
            <a:pPr marL="180000" indent="-180000">
              <a:buSzPct val="130000"/>
              <a:buFont typeface="Roboto" panose="02000000000000000000" pitchFamily="2" charset="0"/>
              <a:buChar char="›"/>
            </a:pPr>
            <a:r>
              <a:rPr lang="en-US" altLang="en-US" b="1" dirty="0">
                <a:latin typeface="+mj-lt"/>
                <a:ea typeface="Roboto" panose="02000000000000000000" pitchFamily="2" charset="0"/>
              </a:rPr>
              <a:t>Security</a:t>
            </a:r>
          </a:p>
        </p:txBody>
      </p:sp>
      <p:pic>
        <p:nvPicPr>
          <p:cNvPr id="59" name="Picture 58" descr="A picture containing car&#10;&#10;Description automatically generated">
            <a:extLst>
              <a:ext uri="{FF2B5EF4-FFF2-40B4-BE49-F238E27FC236}">
                <a16:creationId xmlns:a16="http://schemas.microsoft.com/office/drawing/2014/main" id="{13DF97FC-6B1C-CA28-6AD7-EC75DD03B81E}"/>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589360" y="1135433"/>
            <a:ext cx="1908276" cy="1261593"/>
          </a:xfrm>
          <a:prstGeom prst="rect">
            <a:avLst/>
          </a:prstGeom>
        </p:spPr>
      </p:pic>
      <p:pic>
        <p:nvPicPr>
          <p:cNvPr id="69" name="Picture 68">
            <a:extLst>
              <a:ext uri="{FF2B5EF4-FFF2-40B4-BE49-F238E27FC236}">
                <a16:creationId xmlns:a16="http://schemas.microsoft.com/office/drawing/2014/main" id="{6AE84E3C-CA8B-C8F5-C37A-03F124BBD2E5}"/>
              </a:ext>
            </a:extLst>
          </p:cNvPr>
          <p:cNvPicPr>
            <a:picLocks noChangeAspect="1"/>
          </p:cNvPicPr>
          <p:nvPr/>
        </p:nvPicPr>
        <p:blipFill rotWithShape="1">
          <a:blip r:embed="rId17" cstate="email">
            <a:extLst>
              <a:ext uri="{28A0092B-C50C-407E-A947-70E740481C1C}">
                <a14:useLocalDpi xmlns:a14="http://schemas.microsoft.com/office/drawing/2010/main" val="0"/>
              </a:ext>
            </a:extLst>
          </a:blip>
          <a:srcRect/>
          <a:stretch/>
        </p:blipFill>
        <p:spPr>
          <a:xfrm>
            <a:off x="6576071" y="3977482"/>
            <a:ext cx="1712747" cy="1192059"/>
          </a:xfrm>
          <a:prstGeom prst="rect">
            <a:avLst/>
          </a:prstGeom>
        </p:spPr>
      </p:pic>
      <p:pic>
        <p:nvPicPr>
          <p:cNvPr id="70" name="Picture 69" descr="A police car with a light on top&#10;&#10;Description automatically generated with medium confidence">
            <a:extLst>
              <a:ext uri="{FF2B5EF4-FFF2-40B4-BE49-F238E27FC236}">
                <a16:creationId xmlns:a16="http://schemas.microsoft.com/office/drawing/2014/main" id="{37055DBF-00CF-59B7-C379-10D16221BBF8}"/>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8007821" y="4957886"/>
            <a:ext cx="1800901" cy="1181726"/>
          </a:xfrm>
          <a:prstGeom prst="rect">
            <a:avLst/>
          </a:prstGeom>
        </p:spPr>
      </p:pic>
      <p:pic>
        <p:nvPicPr>
          <p:cNvPr id="71" name="Picture 70" descr="A picture containing outdoor, truck, transport, white&#10;&#10;Description automatically generated">
            <a:extLst>
              <a:ext uri="{FF2B5EF4-FFF2-40B4-BE49-F238E27FC236}">
                <a16:creationId xmlns:a16="http://schemas.microsoft.com/office/drawing/2014/main" id="{55CD5CAA-90DD-618B-3C59-41B3004EB4CF}"/>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rot="21444123">
            <a:off x="8224473" y="2117043"/>
            <a:ext cx="2147514" cy="1477670"/>
          </a:xfrm>
          <a:prstGeom prst="rect">
            <a:avLst/>
          </a:prstGeom>
        </p:spPr>
      </p:pic>
      <p:pic>
        <p:nvPicPr>
          <p:cNvPr id="3" name="Picture 2">
            <a:extLst>
              <a:ext uri="{FF2B5EF4-FFF2-40B4-BE49-F238E27FC236}">
                <a16:creationId xmlns:a16="http://schemas.microsoft.com/office/drawing/2014/main" id="{522EE687-3583-5D8A-A3B7-9DD849F0E769}"/>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8913904" y="3872580"/>
            <a:ext cx="2027091" cy="1403370"/>
          </a:xfrm>
          <a:prstGeom prst="rect">
            <a:avLst/>
          </a:prstGeom>
        </p:spPr>
      </p:pic>
      <p:pic>
        <p:nvPicPr>
          <p:cNvPr id="4" name="Picture 3">
            <a:extLst>
              <a:ext uri="{FF2B5EF4-FFF2-40B4-BE49-F238E27FC236}">
                <a16:creationId xmlns:a16="http://schemas.microsoft.com/office/drawing/2014/main" id="{D06A901C-1874-6607-7B19-199501F233AD}"/>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561750" y="2151616"/>
            <a:ext cx="1868719" cy="1052799"/>
          </a:xfrm>
          <a:prstGeom prst="rect">
            <a:avLst/>
          </a:prstGeom>
        </p:spPr>
      </p:pic>
      <p:grpSp>
        <p:nvGrpSpPr>
          <p:cNvPr id="13" name="Group 12">
            <a:extLst>
              <a:ext uri="{FF2B5EF4-FFF2-40B4-BE49-F238E27FC236}">
                <a16:creationId xmlns:a16="http://schemas.microsoft.com/office/drawing/2014/main" id="{BEFC96B2-5212-0D6B-B181-2E1BBF9A7B94}"/>
              </a:ext>
            </a:extLst>
          </p:cNvPr>
          <p:cNvGrpSpPr/>
          <p:nvPr/>
        </p:nvGrpSpPr>
        <p:grpSpPr>
          <a:xfrm>
            <a:off x="9493302" y="206477"/>
            <a:ext cx="2182761" cy="584036"/>
            <a:chOff x="9792929" y="200578"/>
            <a:chExt cx="2182761" cy="584036"/>
          </a:xfrm>
        </p:grpSpPr>
        <p:sp>
          <p:nvSpPr>
            <p:cNvPr id="11" name="Rectangle 10">
              <a:extLst>
                <a:ext uri="{FF2B5EF4-FFF2-40B4-BE49-F238E27FC236}">
                  <a16:creationId xmlns:a16="http://schemas.microsoft.com/office/drawing/2014/main" id="{F74EB3C9-C4B9-D5D8-9BCE-122BE9E2B878}"/>
                </a:ext>
              </a:extLst>
            </p:cNvPr>
            <p:cNvSpPr/>
            <p:nvPr/>
          </p:nvSpPr>
          <p:spPr>
            <a:xfrm>
              <a:off x="9792929" y="200578"/>
              <a:ext cx="2182761" cy="584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7517130B-88A0-7B0D-335C-9AF4319CF6D7}"/>
                </a:ext>
              </a:extLst>
            </p:cNvPr>
            <p:cNvPicPr>
              <a:picLocks noChangeAspect="1"/>
            </p:cNvPicPr>
            <p:nvPr/>
          </p:nvPicPr>
          <p:blipFill>
            <a:blip r:embed="rId22" cstate="screen">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062003" y="284399"/>
              <a:ext cx="1913563" cy="427601"/>
            </a:xfrm>
            <a:prstGeom prst="rect">
              <a:avLst/>
            </a:prstGeom>
          </p:spPr>
        </p:pic>
      </p:grpSp>
      <p:sp>
        <p:nvSpPr>
          <p:cNvPr id="2" name="Title 1">
            <a:extLst>
              <a:ext uri="{FF2B5EF4-FFF2-40B4-BE49-F238E27FC236}">
                <a16:creationId xmlns:a16="http://schemas.microsoft.com/office/drawing/2014/main" id="{874C6019-24FA-612F-CACC-9E842B45E33B}"/>
              </a:ext>
            </a:extLst>
          </p:cNvPr>
          <p:cNvSpPr>
            <a:spLocks noGrp="1"/>
          </p:cNvSpPr>
          <p:nvPr>
            <p:ph type="title"/>
          </p:nvPr>
        </p:nvSpPr>
        <p:spPr/>
        <p:txBody>
          <a:bodyPr/>
          <a:lstStyle/>
          <a:p>
            <a:r>
              <a:rPr lang="en-US" dirty="0"/>
              <a:t>Examples of RMA Modification Projects</a:t>
            </a:r>
          </a:p>
        </p:txBody>
      </p:sp>
    </p:spTree>
    <p:extLst>
      <p:ext uri="{BB962C8B-B14F-4D97-AF65-F5344CB8AC3E}">
        <p14:creationId xmlns:p14="http://schemas.microsoft.com/office/powerpoint/2010/main" val="281726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F86C51-349D-A166-A4F5-312C77F8EAE5}"/>
              </a:ext>
            </a:extLst>
          </p:cNvPr>
          <p:cNvSpPr txBox="1"/>
          <p:nvPr/>
        </p:nvSpPr>
        <p:spPr>
          <a:xfrm>
            <a:off x="506432" y="1196975"/>
            <a:ext cx="7427745" cy="5040313"/>
          </a:xfrm>
          <a:prstGeom prst="rect">
            <a:avLst/>
          </a:prstGeom>
          <a:solidFill>
            <a:schemeClr val="tx1">
              <a:lumMod val="10000"/>
              <a:lumOff val="90000"/>
            </a:schemeClr>
          </a:solidFill>
          <a:ln w="28575">
            <a:noFill/>
          </a:ln>
        </p:spPr>
        <p:txBody>
          <a:bodyPr wrap="square" rtlCol="0" anchor="b">
            <a:noAutofit/>
          </a:bodyPr>
          <a:lstStyle/>
          <a:p>
            <a:pPr algn="ctr">
              <a:spcAft>
                <a:spcPts val="600"/>
              </a:spcAft>
            </a:pPr>
            <a:r>
              <a:rPr lang="en-US" sz="1600" dirty="0"/>
              <a:t>Purchasing  Segmentation (main commodities)</a:t>
            </a:r>
          </a:p>
        </p:txBody>
      </p:sp>
      <p:sp>
        <p:nvSpPr>
          <p:cNvPr id="2" name="Title 1">
            <a:extLst>
              <a:ext uri="{FF2B5EF4-FFF2-40B4-BE49-F238E27FC236}">
                <a16:creationId xmlns:a16="http://schemas.microsoft.com/office/drawing/2014/main" id="{6B6E5E20-E675-EDC2-373F-5E7E3F0D996B}"/>
              </a:ext>
            </a:extLst>
          </p:cNvPr>
          <p:cNvSpPr>
            <a:spLocks noGrp="1"/>
          </p:cNvSpPr>
          <p:nvPr>
            <p:ph type="title"/>
          </p:nvPr>
        </p:nvSpPr>
        <p:spPr/>
        <p:txBody>
          <a:bodyPr/>
          <a:lstStyle/>
          <a:p>
            <a:r>
              <a:rPr lang="en-US" dirty="0"/>
              <a:t>Categorization of the Main Purchasing Commodities</a:t>
            </a:r>
          </a:p>
        </p:txBody>
      </p:sp>
      <p:sp>
        <p:nvSpPr>
          <p:cNvPr id="3" name="Rectangle 2">
            <a:extLst>
              <a:ext uri="{FF2B5EF4-FFF2-40B4-BE49-F238E27FC236}">
                <a16:creationId xmlns:a16="http://schemas.microsoft.com/office/drawing/2014/main" id="{D7338B1A-EB9A-ACA9-F72C-8B4B1B355F7A}"/>
              </a:ext>
            </a:extLst>
          </p:cNvPr>
          <p:cNvSpPr/>
          <p:nvPr/>
        </p:nvSpPr>
        <p:spPr>
          <a:xfrm>
            <a:off x="703386" y="2578611"/>
            <a:ext cx="2124221" cy="5979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04B86"/>
                </a:solidFill>
                <a:latin typeface="+mj-lt"/>
              </a:rPr>
              <a:t>Metal Systems</a:t>
            </a:r>
          </a:p>
        </p:txBody>
      </p:sp>
      <p:sp>
        <p:nvSpPr>
          <p:cNvPr id="4" name="Rectangle 3">
            <a:extLst>
              <a:ext uri="{FF2B5EF4-FFF2-40B4-BE49-F238E27FC236}">
                <a16:creationId xmlns:a16="http://schemas.microsoft.com/office/drawing/2014/main" id="{FFE320D4-2D0E-8D6E-26D2-971A04A10554}"/>
              </a:ext>
            </a:extLst>
          </p:cNvPr>
          <p:cNvSpPr/>
          <p:nvPr/>
        </p:nvSpPr>
        <p:spPr>
          <a:xfrm>
            <a:off x="3132407" y="2578610"/>
            <a:ext cx="2124221" cy="5979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04B86"/>
                </a:solidFill>
                <a:latin typeface="+mj-lt"/>
              </a:rPr>
              <a:t>Electrical Systems</a:t>
            </a:r>
          </a:p>
        </p:txBody>
      </p:sp>
      <p:sp>
        <p:nvSpPr>
          <p:cNvPr id="5" name="Rectangle 4">
            <a:extLst>
              <a:ext uri="{FF2B5EF4-FFF2-40B4-BE49-F238E27FC236}">
                <a16:creationId xmlns:a16="http://schemas.microsoft.com/office/drawing/2014/main" id="{5249EE69-2C00-C6BB-229B-D512D77A38B5}"/>
              </a:ext>
            </a:extLst>
          </p:cNvPr>
          <p:cNvSpPr/>
          <p:nvPr/>
        </p:nvSpPr>
        <p:spPr>
          <a:xfrm>
            <a:off x="5561428" y="2578609"/>
            <a:ext cx="2124221" cy="5979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04B86"/>
                </a:solidFill>
                <a:latin typeface="+mj-lt"/>
              </a:rPr>
              <a:t>Composite Systems</a:t>
            </a:r>
          </a:p>
        </p:txBody>
      </p:sp>
      <p:sp>
        <p:nvSpPr>
          <p:cNvPr id="6" name="Rectangle 5">
            <a:extLst>
              <a:ext uri="{FF2B5EF4-FFF2-40B4-BE49-F238E27FC236}">
                <a16:creationId xmlns:a16="http://schemas.microsoft.com/office/drawing/2014/main" id="{FCE196AA-0F53-DEC0-49ED-53C0E2EF7F52}"/>
              </a:ext>
            </a:extLst>
          </p:cNvPr>
          <p:cNvSpPr/>
          <p:nvPr/>
        </p:nvSpPr>
        <p:spPr>
          <a:xfrm>
            <a:off x="703385" y="3269129"/>
            <a:ext cx="2124221" cy="2428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Metal fabrication, Bumpers, Racks, Bodyworks</a:t>
            </a:r>
          </a:p>
          <a:p>
            <a:pPr algn="ctr"/>
            <a:endParaRPr lang="en-US" sz="1400" dirty="0">
              <a:solidFill>
                <a:schemeClr val="tx1"/>
              </a:solidFill>
            </a:endParaRPr>
          </a:p>
          <a:p>
            <a:pPr algn="ctr"/>
            <a:r>
              <a:rPr lang="en-US" sz="1400" dirty="0">
                <a:solidFill>
                  <a:schemeClr val="tx1"/>
                </a:solidFill>
              </a:rPr>
              <a:t>Drivetrain,</a:t>
            </a:r>
          </a:p>
          <a:p>
            <a:pPr algn="ctr"/>
            <a:r>
              <a:rPr lang="en-US" sz="1400" dirty="0">
                <a:solidFill>
                  <a:schemeClr val="tx1"/>
                </a:solidFill>
              </a:rPr>
              <a:t>Steering, Suspension,</a:t>
            </a:r>
          </a:p>
          <a:p>
            <a:pPr algn="ctr"/>
            <a:r>
              <a:rPr lang="en-US" sz="1400" dirty="0">
                <a:solidFill>
                  <a:schemeClr val="tx1"/>
                </a:solidFill>
              </a:rPr>
              <a:t>Wheels &amp; tires</a:t>
            </a:r>
          </a:p>
        </p:txBody>
      </p:sp>
      <p:sp>
        <p:nvSpPr>
          <p:cNvPr id="7" name="Rectangle 6">
            <a:extLst>
              <a:ext uri="{FF2B5EF4-FFF2-40B4-BE49-F238E27FC236}">
                <a16:creationId xmlns:a16="http://schemas.microsoft.com/office/drawing/2014/main" id="{0CE46E9E-708C-D551-9670-6708288D9367}"/>
              </a:ext>
            </a:extLst>
          </p:cNvPr>
          <p:cNvSpPr/>
          <p:nvPr/>
        </p:nvSpPr>
        <p:spPr>
          <a:xfrm>
            <a:off x="3132407" y="3269129"/>
            <a:ext cx="2124221" cy="2428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Wiring harness,</a:t>
            </a:r>
          </a:p>
          <a:p>
            <a:pPr algn="ctr"/>
            <a:r>
              <a:rPr lang="en-US" sz="1400" dirty="0">
                <a:solidFill>
                  <a:schemeClr val="tx1"/>
                </a:solidFill>
              </a:rPr>
              <a:t>Electrical Components</a:t>
            </a:r>
          </a:p>
          <a:p>
            <a:pPr algn="ctr"/>
            <a:endParaRPr lang="en-US" sz="1400" dirty="0">
              <a:solidFill>
                <a:schemeClr val="tx1"/>
              </a:solidFill>
            </a:endParaRPr>
          </a:p>
          <a:p>
            <a:pPr algn="ctr"/>
            <a:r>
              <a:rPr lang="en-US" sz="1400" dirty="0">
                <a:solidFill>
                  <a:schemeClr val="tx1"/>
                </a:solidFill>
              </a:rPr>
              <a:t>Lighting</a:t>
            </a:r>
          </a:p>
          <a:p>
            <a:pPr algn="ctr"/>
            <a:endParaRPr lang="en-US" sz="1400" dirty="0">
              <a:solidFill>
                <a:schemeClr val="tx1"/>
              </a:solidFill>
            </a:endParaRPr>
          </a:p>
          <a:p>
            <a:pPr algn="ctr"/>
            <a:r>
              <a:rPr lang="en-US" sz="1400" dirty="0">
                <a:solidFill>
                  <a:schemeClr val="tx1"/>
                </a:solidFill>
              </a:rPr>
              <a:t>Cameras, Communication</a:t>
            </a:r>
          </a:p>
          <a:p>
            <a:pPr algn="ctr"/>
            <a:endParaRPr lang="en-US" sz="1400" dirty="0">
              <a:solidFill>
                <a:schemeClr val="tx1"/>
              </a:solidFill>
            </a:endParaRPr>
          </a:p>
          <a:p>
            <a:pPr algn="ctr"/>
            <a:r>
              <a:rPr lang="en-US" sz="1400" dirty="0">
                <a:solidFill>
                  <a:schemeClr val="tx1"/>
                </a:solidFill>
              </a:rPr>
              <a:t>Medical Equipment</a:t>
            </a:r>
          </a:p>
        </p:txBody>
      </p:sp>
      <p:sp>
        <p:nvSpPr>
          <p:cNvPr id="8" name="Rectangle 7">
            <a:extLst>
              <a:ext uri="{FF2B5EF4-FFF2-40B4-BE49-F238E27FC236}">
                <a16:creationId xmlns:a16="http://schemas.microsoft.com/office/drawing/2014/main" id="{7065B3DE-E924-BC63-ADD1-956652A85EB7}"/>
              </a:ext>
            </a:extLst>
          </p:cNvPr>
          <p:cNvSpPr/>
          <p:nvPr/>
        </p:nvSpPr>
        <p:spPr>
          <a:xfrm>
            <a:off x="5561428" y="3269129"/>
            <a:ext cx="2124221" cy="2428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Upholstery, Trimming, Seat covers, Floor mats</a:t>
            </a:r>
          </a:p>
          <a:p>
            <a:pPr algn="ctr"/>
            <a:endParaRPr lang="en-US" sz="1400" dirty="0">
              <a:solidFill>
                <a:schemeClr val="tx1"/>
              </a:solidFill>
            </a:endParaRPr>
          </a:p>
          <a:p>
            <a:pPr algn="ctr"/>
            <a:r>
              <a:rPr lang="en-US" sz="1400" dirty="0">
                <a:solidFill>
                  <a:schemeClr val="tx1"/>
                </a:solidFill>
              </a:rPr>
              <a:t>Plastic injection and components</a:t>
            </a:r>
          </a:p>
          <a:p>
            <a:pPr algn="ctr"/>
            <a:endParaRPr lang="en-US" sz="1400" dirty="0">
              <a:solidFill>
                <a:schemeClr val="tx1"/>
              </a:solidFill>
            </a:endParaRPr>
          </a:p>
          <a:p>
            <a:pPr algn="ctr"/>
            <a:r>
              <a:rPr lang="en-US" sz="1400" dirty="0">
                <a:solidFill>
                  <a:schemeClr val="tx1"/>
                </a:solidFill>
              </a:rPr>
              <a:t>Boxes, Canopies, </a:t>
            </a:r>
          </a:p>
          <a:p>
            <a:pPr algn="ctr"/>
            <a:endParaRPr lang="en-US" sz="1400" dirty="0">
              <a:solidFill>
                <a:schemeClr val="tx1"/>
              </a:solidFill>
            </a:endParaRPr>
          </a:p>
          <a:p>
            <a:pPr algn="ctr"/>
            <a:r>
              <a:rPr lang="en-US" sz="1400" dirty="0">
                <a:solidFill>
                  <a:schemeClr val="tx1"/>
                </a:solidFill>
              </a:rPr>
              <a:t>Paint</a:t>
            </a:r>
          </a:p>
        </p:txBody>
      </p:sp>
      <p:sp>
        <p:nvSpPr>
          <p:cNvPr id="10" name="TextBox 9">
            <a:extLst>
              <a:ext uri="{FF2B5EF4-FFF2-40B4-BE49-F238E27FC236}">
                <a16:creationId xmlns:a16="http://schemas.microsoft.com/office/drawing/2014/main" id="{070BFB59-960B-0AD7-BBB1-145D2C9C388E}"/>
              </a:ext>
            </a:extLst>
          </p:cNvPr>
          <p:cNvSpPr txBox="1"/>
          <p:nvPr/>
        </p:nvSpPr>
        <p:spPr>
          <a:xfrm>
            <a:off x="8238977" y="1196975"/>
            <a:ext cx="3437086" cy="2831544"/>
          </a:xfrm>
          <a:prstGeom prst="rect">
            <a:avLst/>
          </a:prstGeom>
          <a:noFill/>
          <a:ln w="28575">
            <a:noFill/>
          </a:ln>
        </p:spPr>
        <p:txBody>
          <a:bodyPr wrap="square" rtlCol="0">
            <a:spAutoFit/>
          </a:bodyPr>
          <a:lstStyle/>
          <a:p>
            <a:r>
              <a:rPr lang="en-US" b="1" dirty="0">
                <a:latin typeface="+mj-lt"/>
              </a:rPr>
              <a:t>Thailand</a:t>
            </a:r>
          </a:p>
          <a:p>
            <a:endParaRPr lang="en-US" sz="1600" b="1" dirty="0"/>
          </a:p>
          <a:p>
            <a:pPr marL="285750" indent="-285750">
              <a:buFont typeface="Wingdings" panose="05000000000000000000" pitchFamily="2" charset="2"/>
              <a:buChar char="ü"/>
            </a:pPr>
            <a:r>
              <a:rPr lang="en-US" sz="1600" dirty="0"/>
              <a:t>Professional buyers</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a:t>Recognized industries (automotive, aviation, etc)</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a:t>Existing pool of suppliers</a:t>
            </a:r>
          </a:p>
          <a:p>
            <a:pPr marL="285750" indent="-285750">
              <a:buFont typeface="Wingdings" panose="05000000000000000000" pitchFamily="2" charset="2"/>
              <a:buChar char="ü"/>
            </a:pPr>
            <a:endParaRPr lang="en-US" sz="1600" b="1" dirty="0"/>
          </a:p>
          <a:p>
            <a:pPr marL="285750" indent="-285750">
              <a:buFont typeface="Wingdings" panose="05000000000000000000" pitchFamily="2" charset="2"/>
              <a:buChar char="ü"/>
            </a:pPr>
            <a:r>
              <a:rPr lang="en-US" sz="1600" dirty="0"/>
              <a:t>International standards, laboratories</a:t>
            </a:r>
            <a:endParaRPr lang="en-US" sz="1600" b="1" dirty="0"/>
          </a:p>
        </p:txBody>
      </p:sp>
      <p:pic>
        <p:nvPicPr>
          <p:cNvPr id="20" name="Graphic 19">
            <a:extLst>
              <a:ext uri="{FF2B5EF4-FFF2-40B4-BE49-F238E27FC236}">
                <a16:creationId xmlns:a16="http://schemas.microsoft.com/office/drawing/2014/main" id="{1DD9A54F-A1B6-6C42-53FE-A0356B592051}"/>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49082" y="1412355"/>
            <a:ext cx="1152000" cy="1152000"/>
          </a:xfrm>
          <a:prstGeom prst="rect">
            <a:avLst/>
          </a:prstGeom>
        </p:spPr>
      </p:pic>
      <p:pic>
        <p:nvPicPr>
          <p:cNvPr id="22" name="Graphic 21">
            <a:extLst>
              <a:ext uri="{FF2B5EF4-FFF2-40B4-BE49-F238E27FC236}">
                <a16:creationId xmlns:a16="http://schemas.microsoft.com/office/drawing/2014/main" id="{D147E8A4-63B3-4C30-146C-9F2DA720D71D}"/>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5764" y="1400401"/>
            <a:ext cx="1152000" cy="1152000"/>
          </a:xfrm>
          <a:prstGeom prst="rect">
            <a:avLst/>
          </a:prstGeom>
        </p:spPr>
      </p:pic>
      <p:pic>
        <p:nvPicPr>
          <p:cNvPr id="24" name="Graphic 23">
            <a:extLst>
              <a:ext uri="{FF2B5EF4-FFF2-40B4-BE49-F238E27FC236}">
                <a16:creationId xmlns:a16="http://schemas.microsoft.com/office/drawing/2014/main" id="{C0E6BB11-A1C3-F728-CB95-980E03AF09D0}"/>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4825" y="1370520"/>
            <a:ext cx="1152000" cy="1152000"/>
          </a:xfrm>
          <a:prstGeom prst="rect">
            <a:avLst/>
          </a:prstGeom>
        </p:spPr>
      </p:pic>
      <p:grpSp>
        <p:nvGrpSpPr>
          <p:cNvPr id="30" name="Group 29">
            <a:extLst>
              <a:ext uri="{FF2B5EF4-FFF2-40B4-BE49-F238E27FC236}">
                <a16:creationId xmlns:a16="http://schemas.microsoft.com/office/drawing/2014/main" id="{A251349E-F5FD-FFE5-A4E1-1452BFEF4EC0}"/>
              </a:ext>
            </a:extLst>
          </p:cNvPr>
          <p:cNvGrpSpPr/>
          <p:nvPr/>
        </p:nvGrpSpPr>
        <p:grpSpPr>
          <a:xfrm>
            <a:off x="10098572" y="271370"/>
            <a:ext cx="1577491" cy="454251"/>
            <a:chOff x="6141228" y="707923"/>
            <a:chExt cx="2253554" cy="648929"/>
          </a:xfrm>
        </p:grpSpPr>
        <p:sp>
          <p:nvSpPr>
            <p:cNvPr id="29" name="Rectangle 28">
              <a:extLst>
                <a:ext uri="{FF2B5EF4-FFF2-40B4-BE49-F238E27FC236}">
                  <a16:creationId xmlns:a16="http://schemas.microsoft.com/office/drawing/2014/main" id="{AB2AE627-4F57-F602-78C9-B4826DDAB80E}"/>
                </a:ext>
              </a:extLst>
            </p:cNvPr>
            <p:cNvSpPr/>
            <p:nvPr/>
          </p:nvSpPr>
          <p:spPr>
            <a:xfrm>
              <a:off x="6141228" y="707923"/>
              <a:ext cx="2253554" cy="648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0217862B-75C8-7256-A3EF-88127368E0C1}"/>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46648" y="754841"/>
              <a:ext cx="2142235" cy="554726"/>
            </a:xfrm>
            <a:prstGeom prst="rect">
              <a:avLst/>
            </a:prstGeom>
          </p:spPr>
        </p:pic>
      </p:grpSp>
    </p:spTree>
    <p:extLst>
      <p:ext uri="{BB962C8B-B14F-4D97-AF65-F5344CB8AC3E}">
        <p14:creationId xmlns:p14="http://schemas.microsoft.com/office/powerpoint/2010/main" val="2937017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445D3C7-8C2C-EF8C-9BB0-BE95F48B2873}"/>
              </a:ext>
            </a:extLst>
          </p:cNvPr>
          <p:cNvSpPr/>
          <p:nvPr/>
        </p:nvSpPr>
        <p:spPr>
          <a:xfrm>
            <a:off x="515938" y="1196975"/>
            <a:ext cx="5075237" cy="3884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b="1" dirty="0">
                <a:solidFill>
                  <a:schemeClr val="tx1"/>
                </a:solidFill>
                <a:latin typeface="+mj-lt"/>
              </a:rPr>
              <a:t>SOURCING REGIONS</a:t>
            </a:r>
          </a:p>
        </p:txBody>
      </p:sp>
      <p:sp>
        <p:nvSpPr>
          <p:cNvPr id="2" name="Title 1">
            <a:extLst>
              <a:ext uri="{FF2B5EF4-FFF2-40B4-BE49-F238E27FC236}">
                <a16:creationId xmlns:a16="http://schemas.microsoft.com/office/drawing/2014/main" id="{6B6E5E20-E675-EDC2-373F-5E7E3F0D996B}"/>
              </a:ext>
            </a:extLst>
          </p:cNvPr>
          <p:cNvSpPr>
            <a:spLocks noGrp="1"/>
          </p:cNvSpPr>
          <p:nvPr>
            <p:ph type="title"/>
          </p:nvPr>
        </p:nvSpPr>
        <p:spPr/>
        <p:txBody>
          <a:bodyPr/>
          <a:lstStyle/>
          <a:p>
            <a:r>
              <a:rPr lang="en-US" dirty="0"/>
              <a:t>Localization of the Main Purchasing Commodities</a:t>
            </a:r>
          </a:p>
        </p:txBody>
      </p:sp>
      <p:grpSp>
        <p:nvGrpSpPr>
          <p:cNvPr id="19" name="Group 18">
            <a:extLst>
              <a:ext uri="{FF2B5EF4-FFF2-40B4-BE49-F238E27FC236}">
                <a16:creationId xmlns:a16="http://schemas.microsoft.com/office/drawing/2014/main" id="{F412B3E0-E9FD-E3E3-BCC5-BCB113E7C643}"/>
              </a:ext>
            </a:extLst>
          </p:cNvPr>
          <p:cNvGrpSpPr/>
          <p:nvPr/>
        </p:nvGrpSpPr>
        <p:grpSpPr>
          <a:xfrm>
            <a:off x="515938" y="4980727"/>
            <a:ext cx="5075237" cy="1256561"/>
            <a:chOff x="5739619" y="4966506"/>
            <a:chExt cx="5936444" cy="1046608"/>
          </a:xfrm>
        </p:grpSpPr>
        <p:sp>
          <p:nvSpPr>
            <p:cNvPr id="11" name="Rectangle 10">
              <a:extLst>
                <a:ext uri="{FF2B5EF4-FFF2-40B4-BE49-F238E27FC236}">
                  <a16:creationId xmlns:a16="http://schemas.microsoft.com/office/drawing/2014/main" id="{4D0DA009-0AC9-1BA1-1BBC-9C7047B7FD58}"/>
                </a:ext>
              </a:extLst>
            </p:cNvPr>
            <p:cNvSpPr/>
            <p:nvPr/>
          </p:nvSpPr>
          <p:spPr>
            <a:xfrm>
              <a:off x="5739619" y="4966506"/>
              <a:ext cx="2935458" cy="504000"/>
            </a:xfrm>
            <a:prstGeom prst="rect">
              <a:avLst/>
            </a:prstGeom>
            <a:solidFill>
              <a:srgbClr val="104B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Thailand</a:t>
              </a:r>
            </a:p>
          </p:txBody>
        </p:sp>
        <p:sp>
          <p:nvSpPr>
            <p:cNvPr id="12" name="Rectangle 11">
              <a:extLst>
                <a:ext uri="{FF2B5EF4-FFF2-40B4-BE49-F238E27FC236}">
                  <a16:creationId xmlns:a16="http://schemas.microsoft.com/office/drawing/2014/main" id="{1CC93D9C-E24F-BEDD-A09B-CF6553F56A12}"/>
                </a:ext>
              </a:extLst>
            </p:cNvPr>
            <p:cNvSpPr/>
            <p:nvPr/>
          </p:nvSpPr>
          <p:spPr>
            <a:xfrm>
              <a:off x="5753844" y="5509114"/>
              <a:ext cx="1440000" cy="504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Malaysia</a:t>
              </a:r>
            </a:p>
          </p:txBody>
        </p:sp>
        <p:sp>
          <p:nvSpPr>
            <p:cNvPr id="13" name="Rectangle 12">
              <a:extLst>
                <a:ext uri="{FF2B5EF4-FFF2-40B4-BE49-F238E27FC236}">
                  <a16:creationId xmlns:a16="http://schemas.microsoft.com/office/drawing/2014/main" id="{A5F074D7-71A2-6920-AF5B-AB36DA088BC3}"/>
                </a:ext>
              </a:extLst>
            </p:cNvPr>
            <p:cNvSpPr/>
            <p:nvPr/>
          </p:nvSpPr>
          <p:spPr>
            <a:xfrm>
              <a:off x="8739877" y="4966506"/>
              <a:ext cx="1440000" cy="504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India</a:t>
              </a:r>
            </a:p>
          </p:txBody>
        </p:sp>
        <p:sp>
          <p:nvSpPr>
            <p:cNvPr id="14" name="Rectangle 13">
              <a:extLst>
                <a:ext uri="{FF2B5EF4-FFF2-40B4-BE49-F238E27FC236}">
                  <a16:creationId xmlns:a16="http://schemas.microsoft.com/office/drawing/2014/main" id="{F92FE5CB-BBF6-5DC4-6C62-2AB29B923D0B}"/>
                </a:ext>
              </a:extLst>
            </p:cNvPr>
            <p:cNvSpPr/>
            <p:nvPr/>
          </p:nvSpPr>
          <p:spPr>
            <a:xfrm>
              <a:off x="7241339" y="5509113"/>
              <a:ext cx="1440000" cy="504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Vietnam</a:t>
              </a:r>
            </a:p>
          </p:txBody>
        </p:sp>
        <p:sp>
          <p:nvSpPr>
            <p:cNvPr id="15" name="Rectangle 14">
              <a:extLst>
                <a:ext uri="{FF2B5EF4-FFF2-40B4-BE49-F238E27FC236}">
                  <a16:creationId xmlns:a16="http://schemas.microsoft.com/office/drawing/2014/main" id="{838C2C8F-3FE8-F3D0-6CD9-E4523B4DEF3E}"/>
                </a:ext>
              </a:extLst>
            </p:cNvPr>
            <p:cNvSpPr/>
            <p:nvPr/>
          </p:nvSpPr>
          <p:spPr>
            <a:xfrm>
              <a:off x="10236063" y="4966506"/>
              <a:ext cx="1440000" cy="504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Greater China</a:t>
              </a:r>
            </a:p>
          </p:txBody>
        </p:sp>
        <p:sp>
          <p:nvSpPr>
            <p:cNvPr id="16" name="Rectangle 15">
              <a:extLst>
                <a:ext uri="{FF2B5EF4-FFF2-40B4-BE49-F238E27FC236}">
                  <a16:creationId xmlns:a16="http://schemas.microsoft.com/office/drawing/2014/main" id="{C314915C-6E8E-36C5-6CBE-D04C4A07DAB2}"/>
                </a:ext>
              </a:extLst>
            </p:cNvPr>
            <p:cNvSpPr/>
            <p:nvPr/>
          </p:nvSpPr>
          <p:spPr>
            <a:xfrm>
              <a:off x="10236063" y="5503214"/>
              <a:ext cx="1440000" cy="504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Australia</a:t>
              </a:r>
            </a:p>
          </p:txBody>
        </p:sp>
        <p:sp>
          <p:nvSpPr>
            <p:cNvPr id="17" name="Rectangle 16">
              <a:extLst>
                <a:ext uri="{FF2B5EF4-FFF2-40B4-BE49-F238E27FC236}">
                  <a16:creationId xmlns:a16="http://schemas.microsoft.com/office/drawing/2014/main" id="{D0E9A1FE-859C-B051-43FA-1C12109C7280}"/>
                </a:ext>
              </a:extLst>
            </p:cNvPr>
            <p:cNvSpPr/>
            <p:nvPr/>
          </p:nvSpPr>
          <p:spPr>
            <a:xfrm>
              <a:off x="8739877" y="5509113"/>
              <a:ext cx="1440000" cy="504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j-lt"/>
                </a:rPr>
                <a:t>Europe / USA</a:t>
              </a:r>
            </a:p>
          </p:txBody>
        </p:sp>
      </p:grpSp>
      <p:pic>
        <p:nvPicPr>
          <p:cNvPr id="18" name="Graphic 17">
            <a:extLst>
              <a:ext uri="{FF2B5EF4-FFF2-40B4-BE49-F238E27FC236}">
                <a16:creationId xmlns:a16="http://schemas.microsoft.com/office/drawing/2014/main" id="{27C0816E-0B92-EB43-92B6-43483B731EDB}"/>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0576" y="1722147"/>
            <a:ext cx="5265277" cy="3063705"/>
          </a:xfrm>
          <a:prstGeom prst="rect">
            <a:avLst/>
          </a:prstGeom>
        </p:spPr>
      </p:pic>
      <p:sp>
        <p:nvSpPr>
          <p:cNvPr id="23" name="TextBox 22">
            <a:extLst>
              <a:ext uri="{FF2B5EF4-FFF2-40B4-BE49-F238E27FC236}">
                <a16:creationId xmlns:a16="http://schemas.microsoft.com/office/drawing/2014/main" id="{D946312F-57A8-C698-8E60-F08B10C95C39}"/>
              </a:ext>
            </a:extLst>
          </p:cNvPr>
          <p:cNvSpPr txBox="1"/>
          <p:nvPr/>
        </p:nvSpPr>
        <p:spPr>
          <a:xfrm>
            <a:off x="6044174" y="1196975"/>
            <a:ext cx="5878236" cy="5040313"/>
          </a:xfrm>
          <a:prstGeom prst="rect">
            <a:avLst/>
          </a:prstGeom>
          <a:noFill/>
          <a:ln w="28575">
            <a:noFill/>
          </a:ln>
        </p:spPr>
        <p:txBody>
          <a:bodyPr wrap="square" rtlCol="0">
            <a:noAutofit/>
          </a:bodyPr>
          <a:lstStyle/>
          <a:p>
            <a:pPr indent="-252000">
              <a:spcAft>
                <a:spcPts val="400"/>
              </a:spcAft>
            </a:pPr>
            <a:r>
              <a:rPr lang="en-US" sz="1600" b="1" dirty="0">
                <a:latin typeface="+mj-lt"/>
              </a:rPr>
              <a:t>Thailand - Eastern Economic Corridor</a:t>
            </a:r>
          </a:p>
          <a:p>
            <a:pPr indent="-252000">
              <a:spcAft>
                <a:spcPts val="400"/>
              </a:spcAft>
            </a:pPr>
            <a:r>
              <a:rPr lang="en-US" sz="1600" dirty="0"/>
              <a:t>Dynamic Region / various sources of supply / easy communication and transportation</a:t>
            </a:r>
          </a:p>
          <a:p>
            <a:pPr indent="-252000">
              <a:spcAft>
                <a:spcPts val="400"/>
              </a:spcAft>
            </a:pPr>
            <a:endParaRPr lang="en-US" sz="1600" b="1" dirty="0"/>
          </a:p>
          <a:p>
            <a:pPr indent="-252000">
              <a:spcAft>
                <a:spcPts val="400"/>
              </a:spcAft>
            </a:pPr>
            <a:r>
              <a:rPr lang="en-US" sz="1600" b="1" dirty="0">
                <a:latin typeface="+mj-lt"/>
              </a:rPr>
              <a:t>Free-Trade Economic Zone</a:t>
            </a:r>
          </a:p>
          <a:p>
            <a:pPr indent="-252000">
              <a:spcAft>
                <a:spcPts val="400"/>
              </a:spcAft>
            </a:pPr>
            <a:r>
              <a:rPr lang="en-US" sz="1600" dirty="0"/>
              <a:t>FTA in place (examples)</a:t>
            </a:r>
          </a:p>
          <a:p>
            <a:pPr marL="285750" indent="-252000" algn="l">
              <a:spcAft>
                <a:spcPts val="400"/>
              </a:spcAft>
              <a:buFont typeface="Courier New" panose="02070309020205020404" pitchFamily="49" charset="0"/>
              <a:buChar char="o"/>
            </a:pPr>
            <a:r>
              <a:rPr lang="en-US" sz="1600" b="0" dirty="0">
                <a:solidFill>
                  <a:srgbClr val="2C2C2C"/>
                </a:solidFill>
                <a:effectLst/>
              </a:rPr>
              <a:t>ASEAN Free Trade Area (AFTA)</a:t>
            </a:r>
          </a:p>
          <a:p>
            <a:pPr marL="285750" indent="-252000" algn="l">
              <a:spcAft>
                <a:spcPts val="400"/>
              </a:spcAft>
              <a:buFont typeface="Courier New" panose="02070309020205020404" pitchFamily="49" charset="0"/>
              <a:buChar char="o"/>
            </a:pPr>
            <a:r>
              <a:rPr lang="en-US" sz="1600" b="0" dirty="0">
                <a:solidFill>
                  <a:srgbClr val="2C2C2C"/>
                </a:solidFill>
                <a:effectLst/>
              </a:rPr>
              <a:t>ASEAN-China</a:t>
            </a:r>
          </a:p>
          <a:p>
            <a:pPr marL="285750" indent="-252000" algn="l">
              <a:spcAft>
                <a:spcPts val="400"/>
              </a:spcAft>
              <a:buFont typeface="Courier New" panose="02070309020205020404" pitchFamily="49" charset="0"/>
              <a:buChar char="o"/>
            </a:pPr>
            <a:r>
              <a:rPr lang="en-US" sz="1600" b="0" dirty="0">
                <a:solidFill>
                  <a:srgbClr val="2C2C2C"/>
                </a:solidFill>
                <a:effectLst/>
              </a:rPr>
              <a:t>ASEAN-South Korea</a:t>
            </a:r>
          </a:p>
          <a:p>
            <a:pPr marL="285750" indent="-252000" algn="l">
              <a:spcAft>
                <a:spcPts val="400"/>
              </a:spcAft>
              <a:buFont typeface="Courier New" panose="02070309020205020404" pitchFamily="49" charset="0"/>
              <a:buChar char="o"/>
            </a:pPr>
            <a:r>
              <a:rPr lang="en-US" sz="1600" b="0" dirty="0">
                <a:solidFill>
                  <a:srgbClr val="2C2C2C"/>
                </a:solidFill>
                <a:effectLst/>
              </a:rPr>
              <a:t>Thailand-Australia</a:t>
            </a:r>
          </a:p>
          <a:p>
            <a:pPr marL="285750" indent="-252000" algn="l">
              <a:spcAft>
                <a:spcPts val="400"/>
              </a:spcAft>
              <a:buFont typeface="Courier New" panose="02070309020205020404" pitchFamily="49" charset="0"/>
              <a:buChar char="o"/>
            </a:pPr>
            <a:r>
              <a:rPr lang="en-US" sz="1600" b="0" dirty="0">
                <a:solidFill>
                  <a:srgbClr val="2C2C2C"/>
                </a:solidFill>
                <a:effectLst/>
              </a:rPr>
              <a:t>Thailand-Japan</a:t>
            </a:r>
          </a:p>
          <a:p>
            <a:pPr marL="285750" indent="-252000" algn="l">
              <a:spcAft>
                <a:spcPts val="400"/>
              </a:spcAft>
              <a:buFont typeface="Courier New" panose="02070309020205020404" pitchFamily="49" charset="0"/>
              <a:buChar char="o"/>
            </a:pPr>
            <a:r>
              <a:rPr lang="en-US" sz="1600" b="0" dirty="0">
                <a:solidFill>
                  <a:srgbClr val="2C2C2C"/>
                </a:solidFill>
                <a:effectLst/>
              </a:rPr>
              <a:t>Thailand-India</a:t>
            </a:r>
          </a:p>
          <a:p>
            <a:pPr marL="285750" indent="-252000" algn="l">
              <a:spcAft>
                <a:spcPts val="400"/>
              </a:spcAft>
              <a:buFont typeface="Courier New" panose="02070309020205020404" pitchFamily="49" charset="0"/>
              <a:buChar char="o"/>
            </a:pPr>
            <a:r>
              <a:rPr lang="en-US" sz="1600" b="0" dirty="0">
                <a:solidFill>
                  <a:srgbClr val="2C2C2C"/>
                </a:solidFill>
                <a:effectLst/>
              </a:rPr>
              <a:t>The Regional Comprehensive Economic Partnership (RCEP)</a:t>
            </a:r>
            <a:endParaRPr lang="en-US" sz="1600" b="1" dirty="0"/>
          </a:p>
          <a:p>
            <a:pPr indent="-252000">
              <a:spcAft>
                <a:spcPts val="400"/>
              </a:spcAft>
            </a:pPr>
            <a:endParaRPr lang="en-US" sz="1600" b="1" dirty="0"/>
          </a:p>
          <a:p>
            <a:pPr indent="-252000">
              <a:spcAft>
                <a:spcPts val="400"/>
              </a:spcAft>
            </a:pPr>
            <a:r>
              <a:rPr lang="en-US" sz="1600" b="1" dirty="0">
                <a:latin typeface="+mj-lt"/>
              </a:rPr>
              <a:t>Logistics hubs and trade lines</a:t>
            </a:r>
          </a:p>
          <a:p>
            <a:pPr marL="285750" indent="-252000">
              <a:spcAft>
                <a:spcPts val="400"/>
              </a:spcAft>
              <a:buFont typeface="Courier New" panose="02070309020205020404" pitchFamily="49" charset="0"/>
              <a:buChar char="o"/>
            </a:pPr>
            <a:r>
              <a:rPr lang="en-US" sz="1600" dirty="0"/>
              <a:t>Laem Chabang port (Container &amp; RoRo)</a:t>
            </a:r>
          </a:p>
        </p:txBody>
      </p:sp>
      <p:grpSp>
        <p:nvGrpSpPr>
          <p:cNvPr id="24" name="Group 23">
            <a:extLst>
              <a:ext uri="{FF2B5EF4-FFF2-40B4-BE49-F238E27FC236}">
                <a16:creationId xmlns:a16="http://schemas.microsoft.com/office/drawing/2014/main" id="{D6BD65CB-7FC5-02B4-33E8-ACC43DA15222}"/>
              </a:ext>
            </a:extLst>
          </p:cNvPr>
          <p:cNvGrpSpPr/>
          <p:nvPr/>
        </p:nvGrpSpPr>
        <p:grpSpPr>
          <a:xfrm>
            <a:off x="10098572" y="271370"/>
            <a:ext cx="1577491" cy="454251"/>
            <a:chOff x="6141228" y="707923"/>
            <a:chExt cx="2253554" cy="648929"/>
          </a:xfrm>
        </p:grpSpPr>
        <p:sp>
          <p:nvSpPr>
            <p:cNvPr id="25" name="Rectangle 24">
              <a:extLst>
                <a:ext uri="{FF2B5EF4-FFF2-40B4-BE49-F238E27FC236}">
                  <a16:creationId xmlns:a16="http://schemas.microsoft.com/office/drawing/2014/main" id="{AD209634-640E-558E-81A3-D0C63B279A12}"/>
                </a:ext>
              </a:extLst>
            </p:cNvPr>
            <p:cNvSpPr/>
            <p:nvPr/>
          </p:nvSpPr>
          <p:spPr>
            <a:xfrm>
              <a:off x="6141228" y="707923"/>
              <a:ext cx="2253554" cy="648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6322C7A1-4CB5-36EF-4857-594AB77A4ACB}"/>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6648" y="754841"/>
              <a:ext cx="2142235" cy="554726"/>
            </a:xfrm>
            <a:prstGeom prst="rect">
              <a:avLst/>
            </a:prstGeom>
          </p:spPr>
        </p:pic>
      </p:grpSp>
    </p:spTree>
    <p:extLst>
      <p:ext uri="{BB962C8B-B14F-4D97-AF65-F5344CB8AC3E}">
        <p14:creationId xmlns:p14="http://schemas.microsoft.com/office/powerpoint/2010/main" val="3875916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9727-F3FC-140D-DD18-0472D6B4D425}"/>
              </a:ext>
            </a:extLst>
          </p:cNvPr>
          <p:cNvSpPr>
            <a:spLocks noGrp="1"/>
          </p:cNvSpPr>
          <p:nvPr>
            <p:ph type="title"/>
          </p:nvPr>
        </p:nvSpPr>
        <p:spPr/>
        <p:txBody>
          <a:bodyPr>
            <a:normAutofit/>
          </a:bodyPr>
          <a:lstStyle/>
          <a:p>
            <a:pPr algn="r"/>
            <a:r>
              <a:rPr lang="en-US" sz="3200" b="1" dirty="0">
                <a:latin typeface="+mn-lt"/>
              </a:rPr>
              <a:t>QUESTION AND ANSWER SESSION</a:t>
            </a:r>
          </a:p>
        </p:txBody>
      </p:sp>
      <p:sp>
        <p:nvSpPr>
          <p:cNvPr id="4" name="Slide Number Placeholder 3">
            <a:extLst>
              <a:ext uri="{FF2B5EF4-FFF2-40B4-BE49-F238E27FC236}">
                <a16:creationId xmlns:a16="http://schemas.microsoft.com/office/drawing/2014/main" id="{3C0C205A-E379-2E67-4ED2-407AC0D9BE3F}"/>
              </a:ext>
            </a:extLst>
          </p:cNvPr>
          <p:cNvSpPr>
            <a:spLocks noGrp="1"/>
          </p:cNvSpPr>
          <p:nvPr>
            <p:ph type="sldNum" sz="quarter" idx="4294967295"/>
          </p:nvPr>
        </p:nvSpPr>
        <p:spPr>
          <a:xfrm>
            <a:off x="8610600" y="6356350"/>
            <a:ext cx="2743200" cy="365125"/>
          </a:xfrm>
        </p:spPr>
        <p:txBody>
          <a:bodyPr/>
          <a:lstStyle/>
          <a:p>
            <a:fld id="{89FBE739-53FC-4C55-8FE7-42C0BABF3E1B}" type="slidenum">
              <a:rPr lang="en-US" smtClean="0"/>
              <a:t>36</a:t>
            </a:fld>
            <a:endParaRPr lang="en-US" dirty="0"/>
          </a:p>
        </p:txBody>
      </p:sp>
      <p:sp>
        <p:nvSpPr>
          <p:cNvPr id="9" name="Rectangle 8">
            <a:extLst>
              <a:ext uri="{FF2B5EF4-FFF2-40B4-BE49-F238E27FC236}">
                <a16:creationId xmlns:a16="http://schemas.microsoft.com/office/drawing/2014/main" id="{C6A64473-3D8B-016C-BF52-925592D498E9}"/>
              </a:ext>
            </a:extLst>
          </p:cNvPr>
          <p:cNvSpPr/>
          <p:nvPr/>
        </p:nvSpPr>
        <p:spPr>
          <a:xfrm>
            <a:off x="0" y="4628101"/>
            <a:ext cx="12191031" cy="1054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8BB3FE3-D88B-7C79-7CB9-7A6A7671B0D8}"/>
              </a:ext>
            </a:extLst>
          </p:cNvPr>
          <p:cNvSpPr/>
          <p:nvPr/>
        </p:nvSpPr>
        <p:spPr>
          <a:xfrm>
            <a:off x="339277"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58824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759F99-EFA3-209F-E367-D668147DE4DE}"/>
              </a:ext>
            </a:extLst>
          </p:cNvPr>
          <p:cNvSpPr>
            <a:spLocks noGrp="1"/>
          </p:cNvSpPr>
          <p:nvPr>
            <p:ph type="sldNum" sz="quarter" idx="12"/>
          </p:nvPr>
        </p:nvSpPr>
        <p:spPr>
          <a:xfrm>
            <a:off x="8610600" y="6039480"/>
            <a:ext cx="2743200" cy="365125"/>
          </a:xfrm>
        </p:spPr>
        <p:txBody>
          <a:bodyPr/>
          <a:lstStyle/>
          <a:p>
            <a:fld id="{89FBE739-53FC-4C55-8FE7-42C0BABF3E1B}" type="slidenum">
              <a:rPr lang="en-US" smtClean="0"/>
              <a:t>37</a:t>
            </a:fld>
            <a:endParaRPr lang="en-US" dirty="0"/>
          </a:p>
        </p:txBody>
      </p:sp>
      <p:sp>
        <p:nvSpPr>
          <p:cNvPr id="3" name="Title 1">
            <a:extLst>
              <a:ext uri="{FF2B5EF4-FFF2-40B4-BE49-F238E27FC236}">
                <a16:creationId xmlns:a16="http://schemas.microsoft.com/office/drawing/2014/main" id="{B0A36E99-48FA-E0B3-79DC-026432991FDC}"/>
              </a:ext>
            </a:extLst>
          </p:cNvPr>
          <p:cNvSpPr txBox="1">
            <a:spLocks/>
          </p:cNvSpPr>
          <p:nvPr/>
        </p:nvSpPr>
        <p:spPr>
          <a:xfrm>
            <a:off x="838200" y="427871"/>
            <a:ext cx="10515600" cy="823595"/>
          </a:xfrm>
          <a:prstGeom prst="rect">
            <a:avLst/>
          </a:prstGeom>
        </p:spPr>
        <p:txBody>
          <a:bodyPr anchor="b"/>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b="1" dirty="0">
                <a:latin typeface="+mn-lt"/>
              </a:rPr>
              <a:t>CONTACT INFORMATION</a:t>
            </a:r>
          </a:p>
        </p:txBody>
      </p:sp>
      <p:sp>
        <p:nvSpPr>
          <p:cNvPr id="4" name="Rectangle 3">
            <a:extLst>
              <a:ext uri="{FF2B5EF4-FFF2-40B4-BE49-F238E27FC236}">
                <a16:creationId xmlns:a16="http://schemas.microsoft.com/office/drawing/2014/main" id="{191EC07E-FEDE-70DB-9003-C276592DAB8E}"/>
              </a:ext>
            </a:extLst>
          </p:cNvPr>
          <p:cNvSpPr/>
          <p:nvPr/>
        </p:nvSpPr>
        <p:spPr>
          <a:xfrm>
            <a:off x="648688" y="1774481"/>
            <a:ext cx="2622475" cy="2091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 b="1" dirty="0">
              <a:solidFill>
                <a:schemeClr val="tx1"/>
              </a:solidFill>
              <a:hlinkClick r:id="rId2"/>
            </a:endParaRPr>
          </a:p>
        </p:txBody>
      </p:sp>
      <p:sp>
        <p:nvSpPr>
          <p:cNvPr id="7" name="Rectangle 6">
            <a:extLst>
              <a:ext uri="{FF2B5EF4-FFF2-40B4-BE49-F238E27FC236}">
                <a16:creationId xmlns:a16="http://schemas.microsoft.com/office/drawing/2014/main" id="{3EC13A49-C347-0061-74A6-6E04A37474FB}"/>
              </a:ext>
            </a:extLst>
          </p:cNvPr>
          <p:cNvSpPr/>
          <p:nvPr/>
        </p:nvSpPr>
        <p:spPr>
          <a:xfrm>
            <a:off x="706628" y="1217973"/>
            <a:ext cx="2702987" cy="55650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US Embassy Bangkok / JUSMAGTHAI</a:t>
            </a:r>
          </a:p>
        </p:txBody>
      </p:sp>
      <p:sp>
        <p:nvSpPr>
          <p:cNvPr id="8" name="Rectangle 7">
            <a:extLst>
              <a:ext uri="{FF2B5EF4-FFF2-40B4-BE49-F238E27FC236}">
                <a16:creationId xmlns:a16="http://schemas.microsoft.com/office/drawing/2014/main" id="{2B323C7B-7663-1A9E-6C23-CD628EAD27AD}"/>
              </a:ext>
            </a:extLst>
          </p:cNvPr>
          <p:cNvSpPr/>
          <p:nvPr/>
        </p:nvSpPr>
        <p:spPr>
          <a:xfrm>
            <a:off x="6398600" y="1217973"/>
            <a:ext cx="2912122" cy="55650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Company Contacts</a:t>
            </a:r>
          </a:p>
        </p:txBody>
      </p:sp>
      <p:sp>
        <p:nvSpPr>
          <p:cNvPr id="9" name="Rectangle 8">
            <a:extLst>
              <a:ext uri="{FF2B5EF4-FFF2-40B4-BE49-F238E27FC236}">
                <a16:creationId xmlns:a16="http://schemas.microsoft.com/office/drawing/2014/main" id="{1131E880-2569-FA3A-6C68-1DF07CDF17FA}"/>
              </a:ext>
            </a:extLst>
          </p:cNvPr>
          <p:cNvSpPr/>
          <p:nvPr/>
        </p:nvSpPr>
        <p:spPr>
          <a:xfrm>
            <a:off x="3452401" y="1217973"/>
            <a:ext cx="2912122" cy="55650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American Chamber of Commerce (AMCHAM)</a:t>
            </a:r>
          </a:p>
        </p:txBody>
      </p:sp>
      <p:sp>
        <p:nvSpPr>
          <p:cNvPr id="10" name="Rectangle 9">
            <a:extLst>
              <a:ext uri="{FF2B5EF4-FFF2-40B4-BE49-F238E27FC236}">
                <a16:creationId xmlns:a16="http://schemas.microsoft.com/office/drawing/2014/main" id="{F0BAF2CE-3239-2226-4476-893F00EEBBF2}"/>
              </a:ext>
            </a:extLst>
          </p:cNvPr>
          <p:cNvSpPr/>
          <p:nvPr/>
        </p:nvSpPr>
        <p:spPr>
          <a:xfrm>
            <a:off x="9341053" y="1217973"/>
            <a:ext cx="2805852" cy="55650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Moderator</a:t>
            </a:r>
          </a:p>
        </p:txBody>
      </p:sp>
      <p:cxnSp>
        <p:nvCxnSpPr>
          <p:cNvPr id="13" name="Straight Connector 12">
            <a:extLst>
              <a:ext uri="{FF2B5EF4-FFF2-40B4-BE49-F238E27FC236}">
                <a16:creationId xmlns:a16="http://schemas.microsoft.com/office/drawing/2014/main" id="{6C49B43B-DD93-1EFF-123E-BB1A15270123}"/>
              </a:ext>
            </a:extLst>
          </p:cNvPr>
          <p:cNvCxnSpPr>
            <a:cxnSpLocks/>
          </p:cNvCxnSpPr>
          <p:nvPr/>
        </p:nvCxnSpPr>
        <p:spPr>
          <a:xfrm>
            <a:off x="3433860" y="1879363"/>
            <a:ext cx="0" cy="37188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5746B9-4E55-E23B-2E5A-C07D79EDF4A2}"/>
              </a:ext>
            </a:extLst>
          </p:cNvPr>
          <p:cNvCxnSpPr>
            <a:cxnSpLocks/>
          </p:cNvCxnSpPr>
          <p:nvPr/>
        </p:nvCxnSpPr>
        <p:spPr>
          <a:xfrm>
            <a:off x="6386315" y="1879363"/>
            <a:ext cx="0" cy="37188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E4A6EF-979C-1D88-80F2-1F371A993E65}"/>
              </a:ext>
            </a:extLst>
          </p:cNvPr>
          <p:cNvCxnSpPr>
            <a:cxnSpLocks/>
          </p:cNvCxnSpPr>
          <p:nvPr/>
        </p:nvCxnSpPr>
        <p:spPr>
          <a:xfrm>
            <a:off x="9329344" y="1879363"/>
            <a:ext cx="0" cy="371888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51D6B7-E550-B3A0-8AB9-0B1DDA7827BD}"/>
              </a:ext>
            </a:extLst>
          </p:cNvPr>
          <p:cNvSpPr txBox="1"/>
          <p:nvPr/>
        </p:nvSpPr>
        <p:spPr>
          <a:xfrm>
            <a:off x="3565446" y="1876470"/>
            <a:ext cx="2782428" cy="1338828"/>
          </a:xfrm>
          <a:prstGeom prst="rect">
            <a:avLst/>
          </a:prstGeom>
          <a:noFill/>
        </p:spPr>
        <p:txBody>
          <a:bodyPr wrap="square">
            <a:spAutoFit/>
          </a:bodyPr>
          <a:lstStyle/>
          <a:p>
            <a:r>
              <a:rPr lang="en-US" sz="1800" b="1" dirty="0">
                <a:solidFill>
                  <a:schemeClr val="tx1"/>
                </a:solidFill>
              </a:rPr>
              <a:t>Mr. Barry Crawford</a:t>
            </a:r>
            <a:endParaRPr lang="en-US" b="1" dirty="0"/>
          </a:p>
          <a:p>
            <a:endParaRPr lang="en-US" sz="600" b="1" dirty="0"/>
          </a:p>
          <a:p>
            <a:r>
              <a:rPr lang="en-US" b="1" dirty="0">
                <a:solidFill>
                  <a:schemeClr val="tx1"/>
                </a:solidFill>
              </a:rPr>
              <a:t>Aerospace Committee Co-Chair, AMCHAM</a:t>
            </a:r>
          </a:p>
          <a:p>
            <a:endParaRPr lang="en-US" sz="600" b="1" dirty="0">
              <a:hlinkClick r:id="rId3"/>
            </a:endParaRPr>
          </a:p>
          <a:p>
            <a:r>
              <a:rPr lang="en-US" sz="1500" b="1" dirty="0">
                <a:solidFill>
                  <a:srgbClr val="0563C1"/>
                </a:solidFill>
              </a:rPr>
              <a:t>bcrawford@triumphgroup.com</a:t>
            </a:r>
          </a:p>
        </p:txBody>
      </p:sp>
      <p:cxnSp>
        <p:nvCxnSpPr>
          <p:cNvPr id="20" name="Straight Connector 19">
            <a:extLst>
              <a:ext uri="{FF2B5EF4-FFF2-40B4-BE49-F238E27FC236}">
                <a16:creationId xmlns:a16="http://schemas.microsoft.com/office/drawing/2014/main" id="{18B3268A-9FD5-AFD3-3294-88FD5CA9A6C4}"/>
              </a:ext>
            </a:extLst>
          </p:cNvPr>
          <p:cNvCxnSpPr>
            <a:cxnSpLocks/>
          </p:cNvCxnSpPr>
          <p:nvPr/>
        </p:nvCxnSpPr>
        <p:spPr>
          <a:xfrm flipH="1">
            <a:off x="6450033" y="3091586"/>
            <a:ext cx="266001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88E497-3E13-B41A-013A-E0F23886F79D}"/>
              </a:ext>
            </a:extLst>
          </p:cNvPr>
          <p:cNvCxnSpPr>
            <a:cxnSpLocks/>
          </p:cNvCxnSpPr>
          <p:nvPr/>
        </p:nvCxnSpPr>
        <p:spPr>
          <a:xfrm flipH="1">
            <a:off x="690661" y="3215300"/>
            <a:ext cx="266001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EAE530-CA6B-971D-0522-858C1393CC8E}"/>
              </a:ext>
            </a:extLst>
          </p:cNvPr>
          <p:cNvCxnSpPr>
            <a:cxnSpLocks/>
          </p:cNvCxnSpPr>
          <p:nvPr/>
        </p:nvCxnSpPr>
        <p:spPr>
          <a:xfrm flipH="1">
            <a:off x="685995" y="5916019"/>
            <a:ext cx="266001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889784-BE33-D066-F514-DD1E2F49E4E8}"/>
              </a:ext>
            </a:extLst>
          </p:cNvPr>
          <p:cNvSpPr txBox="1"/>
          <p:nvPr/>
        </p:nvSpPr>
        <p:spPr>
          <a:xfrm>
            <a:off x="644254" y="4597525"/>
            <a:ext cx="2647384" cy="1354217"/>
          </a:xfrm>
          <a:prstGeom prst="rect">
            <a:avLst/>
          </a:prstGeom>
          <a:noFill/>
        </p:spPr>
        <p:txBody>
          <a:bodyPr wrap="square">
            <a:spAutoFit/>
          </a:bodyPr>
          <a:lstStyle/>
          <a:p>
            <a:r>
              <a:rPr lang="en-US" b="1" dirty="0"/>
              <a:t>LTC</a:t>
            </a:r>
            <a:r>
              <a:rPr lang="en-US" sz="1800" b="1" dirty="0">
                <a:solidFill>
                  <a:schemeClr val="tx1"/>
                </a:solidFill>
              </a:rPr>
              <a:t> Joel Johnson</a:t>
            </a:r>
            <a:endParaRPr lang="en-US" b="1" dirty="0"/>
          </a:p>
          <a:p>
            <a:endParaRPr lang="en-US" sz="600" b="1" dirty="0"/>
          </a:p>
          <a:p>
            <a:r>
              <a:rPr lang="en-US" b="1" dirty="0">
                <a:solidFill>
                  <a:schemeClr val="tx1"/>
                </a:solidFill>
              </a:rPr>
              <a:t>Bilateral Affairs Officer, JUSMAGTHAI</a:t>
            </a:r>
          </a:p>
          <a:p>
            <a:endParaRPr lang="en-US" sz="600" b="1" dirty="0">
              <a:hlinkClick r:id="rId3"/>
            </a:endParaRPr>
          </a:p>
          <a:p>
            <a:r>
              <a:rPr lang="en-US" sz="1600" b="1" dirty="0">
                <a:solidFill>
                  <a:schemeClr val="tx1"/>
                </a:solidFill>
                <a:hlinkClick r:id="rId4"/>
              </a:rPr>
              <a:t>johnsonjm8@state.gov</a:t>
            </a:r>
            <a:endParaRPr lang="en-US" sz="1800" b="1" dirty="0">
              <a:solidFill>
                <a:schemeClr val="tx1"/>
              </a:solidFill>
            </a:endParaRPr>
          </a:p>
        </p:txBody>
      </p:sp>
      <p:sp>
        <p:nvSpPr>
          <p:cNvPr id="5" name="Rectangle 4">
            <a:extLst>
              <a:ext uri="{FF2B5EF4-FFF2-40B4-BE49-F238E27FC236}">
                <a16:creationId xmlns:a16="http://schemas.microsoft.com/office/drawing/2014/main" id="{94F25050-51C9-94F8-83A6-6EC9C63C4DA9}"/>
              </a:ext>
            </a:extLst>
          </p:cNvPr>
          <p:cNvSpPr/>
          <p:nvPr/>
        </p:nvSpPr>
        <p:spPr>
          <a:xfrm>
            <a:off x="339277"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a:extLst>
              <a:ext uri="{FF2B5EF4-FFF2-40B4-BE49-F238E27FC236}">
                <a16:creationId xmlns:a16="http://schemas.microsoft.com/office/drawing/2014/main" id="{4A68B705-469E-F4D7-577E-1C2A7FAA0AA3}"/>
              </a:ext>
            </a:extLst>
          </p:cNvPr>
          <p:cNvSpPr txBox="1"/>
          <p:nvPr/>
        </p:nvSpPr>
        <p:spPr>
          <a:xfrm>
            <a:off x="6447355" y="3129427"/>
            <a:ext cx="3000361" cy="1261884"/>
          </a:xfrm>
          <a:prstGeom prst="rect">
            <a:avLst/>
          </a:prstGeom>
          <a:noFill/>
        </p:spPr>
        <p:txBody>
          <a:bodyPr wrap="square">
            <a:spAutoFit/>
          </a:bodyPr>
          <a:lstStyle/>
          <a:p>
            <a:pPr marL="0" marR="0">
              <a:spcBef>
                <a:spcPts val="0"/>
              </a:spcBef>
              <a:spcAft>
                <a:spcPts val="0"/>
              </a:spcAft>
            </a:pPr>
            <a:r>
              <a:rPr lang="en-US" b="1" dirty="0">
                <a:effectLst/>
                <a:latin typeface="Calibri" panose="020F0502020204030204" pitchFamily="34" charset="0"/>
                <a:ea typeface="Calibri" panose="020F0502020204030204" pitchFamily="34" charset="0"/>
              </a:rPr>
              <a:t>Ms. Veeraya Kaewwilai</a:t>
            </a:r>
          </a:p>
          <a:p>
            <a:pPr marL="0" marR="0">
              <a:spcBef>
                <a:spcPts val="0"/>
              </a:spcBef>
              <a:spcAft>
                <a:spcPts val="0"/>
              </a:spcAft>
            </a:pPr>
            <a:endParaRPr lang="en-US" sz="6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b="1" dirty="0">
                <a:effectLst/>
                <a:latin typeface="Calibri" panose="020F0502020204030204" pitchFamily="34" charset="0"/>
                <a:ea typeface="Calibri" panose="020F0502020204030204" pitchFamily="34" charset="0"/>
              </a:rPr>
              <a:t>Senior Director, Operations</a:t>
            </a:r>
          </a:p>
          <a:p>
            <a:pPr marL="0" marR="0">
              <a:spcBef>
                <a:spcPts val="0"/>
              </a:spcBef>
              <a:spcAft>
                <a:spcPts val="0"/>
              </a:spcAft>
            </a:pPr>
            <a:r>
              <a:rPr lang="en-US" b="1" dirty="0">
                <a:effectLst/>
                <a:latin typeface="Calibri" panose="020F0502020204030204" pitchFamily="34" charset="0"/>
                <a:ea typeface="Calibri" panose="020F0502020204030204" pitchFamily="34" charset="0"/>
              </a:rPr>
              <a:t>Kenvue Thailand</a:t>
            </a:r>
          </a:p>
          <a:p>
            <a:pPr marL="0" marR="0">
              <a:spcBef>
                <a:spcPts val="0"/>
              </a:spcBef>
              <a:spcAft>
                <a:spcPts val="0"/>
              </a:spcAft>
            </a:pPr>
            <a:r>
              <a:rPr lang="fi-FI" sz="1600" b="1" u="sng" dirty="0">
                <a:solidFill>
                  <a:srgbClr val="4087D0"/>
                </a:solidFill>
                <a:effectLst/>
                <a:latin typeface="Calibri" panose="020F0502020204030204" pitchFamily="34" charset="0"/>
                <a:ea typeface="Calibri" panose="020F0502020204030204" pitchFamily="34" charset="0"/>
              </a:rPr>
              <a:t>vkaewwil@kenvue.com</a:t>
            </a:r>
            <a:endParaRPr lang="en-US" b="1" dirty="0">
              <a:effectLst/>
              <a:latin typeface="Calibri" panose="020F0502020204030204" pitchFamily="34" charset="0"/>
              <a:ea typeface="Calibri" panose="020F0502020204030204" pitchFamily="34" charset="0"/>
            </a:endParaRPr>
          </a:p>
        </p:txBody>
      </p:sp>
      <p:sp>
        <p:nvSpPr>
          <p:cNvPr id="22" name="TextBox 21">
            <a:extLst>
              <a:ext uri="{FF2B5EF4-FFF2-40B4-BE49-F238E27FC236}">
                <a16:creationId xmlns:a16="http://schemas.microsoft.com/office/drawing/2014/main" id="{D31B70F8-75BF-BBBC-755E-84C0A496D84D}"/>
              </a:ext>
            </a:extLst>
          </p:cNvPr>
          <p:cNvSpPr txBox="1"/>
          <p:nvPr/>
        </p:nvSpPr>
        <p:spPr>
          <a:xfrm>
            <a:off x="6445856" y="1853386"/>
            <a:ext cx="3108954" cy="1261884"/>
          </a:xfrm>
          <a:prstGeom prst="rect">
            <a:avLst/>
          </a:prstGeom>
          <a:noFill/>
        </p:spPr>
        <p:txBody>
          <a:bodyPr wrap="square">
            <a:spAutoFit/>
          </a:bodyPr>
          <a:lstStyle/>
          <a:p>
            <a:pPr marL="0" marR="0">
              <a:spcBef>
                <a:spcPts val="0"/>
              </a:spcBef>
              <a:spcAft>
                <a:spcPts val="0"/>
              </a:spcAft>
            </a:pPr>
            <a:r>
              <a:rPr lang="en-US" b="1" dirty="0">
                <a:effectLst/>
                <a:latin typeface="Calibri" panose="020F0502020204030204" pitchFamily="34" charset="0"/>
                <a:ea typeface="Calibri" panose="020F0502020204030204" pitchFamily="34" charset="0"/>
              </a:rPr>
              <a:t>Mr. Billy Auer</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b="1" dirty="0">
                <a:effectLst/>
                <a:latin typeface="Calibri" panose="020F0502020204030204" pitchFamily="34" charset="0"/>
                <a:ea typeface="Calibri" panose="020F0502020204030204" pitchFamily="34" charset="0"/>
              </a:rPr>
              <a:t>Director, Fulfillment Asia Pacific, Baxter Healthcare</a:t>
            </a:r>
          </a:p>
          <a:p>
            <a:pPr marL="0" marR="0">
              <a:spcBef>
                <a:spcPts val="0"/>
              </a:spcBef>
              <a:spcAft>
                <a:spcPts val="0"/>
              </a:spcAft>
            </a:pPr>
            <a:r>
              <a:rPr lang="de-DE" sz="1600" b="1" u="sng" dirty="0">
                <a:solidFill>
                  <a:srgbClr val="116AC4"/>
                </a:solidFill>
                <a:effectLst/>
                <a:latin typeface="Calibri" panose="020F0502020204030204" pitchFamily="34" charset="0"/>
                <a:ea typeface="Calibri" panose="020F0502020204030204" pitchFamily="34" charset="0"/>
              </a:rPr>
              <a:t>william_auer@baxter.com</a:t>
            </a:r>
            <a:endParaRPr lang="en-US" sz="1600" b="1" u="sng" dirty="0">
              <a:solidFill>
                <a:srgbClr val="116AC4"/>
              </a:solidFill>
              <a:effectLst/>
              <a:latin typeface="Calibri" panose="020F0502020204030204" pitchFamily="34" charset="0"/>
              <a:ea typeface="Calibri" panose="020F0502020204030204" pitchFamily="34" charset="0"/>
            </a:endParaRPr>
          </a:p>
        </p:txBody>
      </p:sp>
      <p:sp>
        <p:nvSpPr>
          <p:cNvPr id="23" name="TextBox 22">
            <a:extLst>
              <a:ext uri="{FF2B5EF4-FFF2-40B4-BE49-F238E27FC236}">
                <a16:creationId xmlns:a16="http://schemas.microsoft.com/office/drawing/2014/main" id="{69BA5078-6A05-0890-DA60-DA338A7D6C2E}"/>
              </a:ext>
            </a:extLst>
          </p:cNvPr>
          <p:cNvSpPr txBox="1"/>
          <p:nvPr/>
        </p:nvSpPr>
        <p:spPr>
          <a:xfrm>
            <a:off x="692958" y="1893599"/>
            <a:ext cx="2811449" cy="1354217"/>
          </a:xfrm>
          <a:prstGeom prst="rect">
            <a:avLst/>
          </a:prstGeom>
          <a:noFill/>
        </p:spPr>
        <p:txBody>
          <a:bodyPr wrap="square">
            <a:spAutoFit/>
          </a:bodyPr>
          <a:lstStyle/>
          <a:p>
            <a:r>
              <a:rPr lang="en-US" sz="1800" b="1" dirty="0">
                <a:solidFill>
                  <a:schemeClr val="tx1"/>
                </a:solidFill>
              </a:rPr>
              <a:t>Ms. Catherine Spillman</a:t>
            </a:r>
            <a:endParaRPr lang="en-US" b="1" dirty="0"/>
          </a:p>
          <a:p>
            <a:endParaRPr lang="en-US" sz="600" b="1" dirty="0"/>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Minister Counselor for Commercial Affairs </a:t>
            </a:r>
          </a:p>
          <a:p>
            <a:pPr marL="0" marR="0">
              <a:spcBef>
                <a:spcPts val="0"/>
              </a:spcBef>
              <a:spcAft>
                <a:spcPts val="0"/>
              </a:spcAft>
            </a:pPr>
            <a:endParaRPr lang="en-US" sz="600" b="1" dirty="0">
              <a:solidFill>
                <a:srgbClr val="000000"/>
              </a:solidFill>
              <a:effectLst/>
              <a:latin typeface="Calibri" panose="020F0502020204030204" pitchFamily="34" charset="0"/>
              <a:ea typeface="Times New Roman" panose="02020603050405020304" pitchFamily="18" charset="0"/>
            </a:endParaRPr>
          </a:p>
          <a:p>
            <a:r>
              <a:rPr lang="en-US" sz="1600" b="1" u="sng" dirty="0">
                <a:solidFill>
                  <a:srgbClr val="0563C1"/>
                </a:solidFill>
              </a:rPr>
              <a:t>catherine.spillman@trade.gov</a:t>
            </a:r>
            <a:endParaRPr lang="en-US" sz="1800" b="1" u="sng" dirty="0">
              <a:solidFill>
                <a:srgbClr val="0563C1"/>
              </a:solidFill>
            </a:endParaRPr>
          </a:p>
        </p:txBody>
      </p:sp>
      <p:cxnSp>
        <p:nvCxnSpPr>
          <p:cNvPr id="24" name="Straight Connector 23">
            <a:extLst>
              <a:ext uri="{FF2B5EF4-FFF2-40B4-BE49-F238E27FC236}">
                <a16:creationId xmlns:a16="http://schemas.microsoft.com/office/drawing/2014/main" id="{967EF197-6F5F-E64F-7580-FF4999E51F11}"/>
              </a:ext>
            </a:extLst>
          </p:cNvPr>
          <p:cNvCxnSpPr>
            <a:cxnSpLocks/>
          </p:cNvCxnSpPr>
          <p:nvPr/>
        </p:nvCxnSpPr>
        <p:spPr>
          <a:xfrm flipH="1">
            <a:off x="701656" y="4602612"/>
            <a:ext cx="266001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873672-ABC4-5807-719C-36B3F11DC7D2}"/>
              </a:ext>
            </a:extLst>
          </p:cNvPr>
          <p:cNvSpPr txBox="1"/>
          <p:nvPr/>
        </p:nvSpPr>
        <p:spPr>
          <a:xfrm>
            <a:off x="685101" y="3224351"/>
            <a:ext cx="2727377" cy="1354217"/>
          </a:xfrm>
          <a:prstGeom prst="rect">
            <a:avLst/>
          </a:prstGeom>
          <a:noFill/>
        </p:spPr>
        <p:txBody>
          <a:bodyPr wrap="square">
            <a:spAutoFit/>
          </a:bodyPr>
          <a:lstStyle/>
          <a:p>
            <a:r>
              <a:rPr lang="en-US" sz="1800" b="1" dirty="0">
                <a:solidFill>
                  <a:schemeClr val="tx1"/>
                </a:solidFill>
              </a:rPr>
              <a:t>Mr. Charles Philips</a:t>
            </a:r>
            <a:endParaRPr lang="en-US" b="1" dirty="0"/>
          </a:p>
          <a:p>
            <a:endParaRPr lang="en-US" sz="600" b="1" dirty="0"/>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US Commercial Services, U.S. Embassy Bangkok</a:t>
            </a:r>
          </a:p>
          <a:p>
            <a:pPr marL="0" marR="0">
              <a:spcBef>
                <a:spcPts val="0"/>
              </a:spcBef>
              <a:spcAft>
                <a:spcPts val="0"/>
              </a:spcAft>
            </a:pPr>
            <a:endParaRPr lang="en-US" sz="600" b="1" dirty="0">
              <a:solidFill>
                <a:srgbClr val="000000"/>
              </a:solidFill>
              <a:effectLst/>
              <a:latin typeface="Calibri" panose="020F0502020204030204" pitchFamily="34" charset="0"/>
              <a:ea typeface="Times New Roman" panose="02020603050405020304" pitchFamily="18" charset="0"/>
            </a:endParaRPr>
          </a:p>
          <a:p>
            <a:r>
              <a:rPr lang="en-US" sz="1600" b="1" u="sng" dirty="0">
                <a:solidFill>
                  <a:srgbClr val="0563C1"/>
                </a:solidFill>
              </a:rPr>
              <a:t>charles.phillips@trade.gov</a:t>
            </a:r>
            <a:endParaRPr lang="en-US" sz="1800" b="1" u="sng" dirty="0">
              <a:solidFill>
                <a:srgbClr val="0563C1"/>
              </a:solidFill>
            </a:endParaRPr>
          </a:p>
        </p:txBody>
      </p:sp>
      <p:sp>
        <p:nvSpPr>
          <p:cNvPr id="29" name="TextBox 28">
            <a:extLst>
              <a:ext uri="{FF2B5EF4-FFF2-40B4-BE49-F238E27FC236}">
                <a16:creationId xmlns:a16="http://schemas.microsoft.com/office/drawing/2014/main" id="{7EFF767D-D83D-26C1-2E9E-15A63DCB47CC}"/>
              </a:ext>
            </a:extLst>
          </p:cNvPr>
          <p:cNvSpPr txBox="1"/>
          <p:nvPr/>
        </p:nvSpPr>
        <p:spPr>
          <a:xfrm>
            <a:off x="9341457" y="1826677"/>
            <a:ext cx="3108954" cy="1508105"/>
          </a:xfrm>
          <a:prstGeom prst="rect">
            <a:avLst/>
          </a:prstGeom>
          <a:noFill/>
        </p:spPr>
        <p:txBody>
          <a:bodyPr wrap="square">
            <a:spAutoFit/>
          </a:bodyPr>
          <a:lstStyle/>
          <a:p>
            <a:pPr marL="0" marR="0">
              <a:spcBef>
                <a:spcPts val="0"/>
              </a:spcBef>
              <a:spcAft>
                <a:spcPts val="0"/>
              </a:spcAft>
            </a:pPr>
            <a:r>
              <a:rPr lang="en-US" b="1" dirty="0">
                <a:effectLst/>
                <a:latin typeface="Calibri" panose="020F0502020204030204" pitchFamily="34" charset="0"/>
                <a:ea typeface="Calibri" panose="020F0502020204030204" pitchFamily="34" charset="0"/>
              </a:rPr>
              <a:t>Mr. Frank Timmons</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b="1" dirty="0">
                <a:effectLst/>
                <a:latin typeface="Calibri" panose="020F0502020204030204" pitchFamily="34" charset="0"/>
                <a:ea typeface="Calibri" panose="020F0502020204030204" pitchFamily="34" charset="0"/>
              </a:rPr>
              <a:t>Senior Manager, </a:t>
            </a:r>
          </a:p>
          <a:p>
            <a:pPr marL="0" marR="0">
              <a:spcBef>
                <a:spcPts val="0"/>
              </a:spcBef>
              <a:spcAft>
                <a:spcPts val="0"/>
              </a:spcAft>
            </a:pPr>
            <a:r>
              <a:rPr lang="en-US" b="1" dirty="0">
                <a:effectLst/>
                <a:latin typeface="Calibri" panose="020F0502020204030204" pitchFamily="34" charset="0"/>
                <a:ea typeface="Calibri" panose="020F0502020204030204" pitchFamily="34" charset="0"/>
              </a:rPr>
              <a:t>Tractus Asia</a:t>
            </a:r>
          </a:p>
          <a:p>
            <a:pPr marL="0" marR="0">
              <a:spcBef>
                <a:spcPts val="0"/>
              </a:spcBef>
              <a:spcAft>
                <a:spcPts val="0"/>
              </a:spcAft>
            </a:pPr>
            <a:r>
              <a:rPr lang="en-US" sz="1600" b="1" u="sng" dirty="0">
                <a:solidFill>
                  <a:srgbClr val="116AC4"/>
                </a:solidFill>
                <a:effectLst/>
                <a:latin typeface="Calibri" panose="020F0502020204030204" pitchFamily="34" charset="0"/>
                <a:ea typeface="Calibri" panose="020F0502020204030204" pitchFamily="34" charset="0"/>
              </a:rPr>
              <a:t>Frank.Timmons@tractus- </a:t>
            </a:r>
          </a:p>
          <a:p>
            <a:pPr marL="0" marR="0">
              <a:spcBef>
                <a:spcPts val="0"/>
              </a:spcBef>
              <a:spcAft>
                <a:spcPts val="0"/>
              </a:spcAft>
            </a:pPr>
            <a:r>
              <a:rPr lang="en-US" sz="1600" b="1" u="sng" dirty="0">
                <a:solidFill>
                  <a:srgbClr val="116AC4"/>
                </a:solidFill>
                <a:effectLst/>
                <a:latin typeface="Calibri" panose="020F0502020204030204" pitchFamily="34" charset="0"/>
                <a:ea typeface="Calibri" panose="020F0502020204030204" pitchFamily="34" charset="0"/>
              </a:rPr>
              <a:t>asia.com</a:t>
            </a:r>
          </a:p>
        </p:txBody>
      </p:sp>
      <p:sp>
        <p:nvSpPr>
          <p:cNvPr id="6" name="TextBox 5">
            <a:extLst>
              <a:ext uri="{FF2B5EF4-FFF2-40B4-BE49-F238E27FC236}">
                <a16:creationId xmlns:a16="http://schemas.microsoft.com/office/drawing/2014/main" id="{F3511209-A467-BCDB-3220-216292646DA0}"/>
              </a:ext>
            </a:extLst>
          </p:cNvPr>
          <p:cNvSpPr txBox="1"/>
          <p:nvPr/>
        </p:nvSpPr>
        <p:spPr>
          <a:xfrm>
            <a:off x="6424415" y="4529504"/>
            <a:ext cx="3108954" cy="1508105"/>
          </a:xfrm>
          <a:prstGeom prst="rect">
            <a:avLst/>
          </a:prstGeom>
          <a:noFill/>
        </p:spPr>
        <p:txBody>
          <a:bodyPr wrap="square">
            <a:spAutoFit/>
          </a:bodyPr>
          <a:lstStyle/>
          <a:p>
            <a:pPr marL="0" marR="0">
              <a:spcBef>
                <a:spcPts val="0"/>
              </a:spcBef>
              <a:spcAft>
                <a:spcPts val="0"/>
              </a:spcAft>
            </a:pPr>
            <a:r>
              <a:rPr lang="en-US" b="1" dirty="0">
                <a:effectLst/>
                <a:latin typeface="Calibri" panose="020F0502020204030204" pitchFamily="34" charset="0"/>
                <a:ea typeface="Calibri" panose="020F0502020204030204" pitchFamily="34" charset="0"/>
              </a:rPr>
              <a:t>Mr. Seb Robertson</a:t>
            </a:r>
          </a:p>
          <a:p>
            <a:pPr marL="0" marR="0">
              <a:spcBef>
                <a:spcPts val="0"/>
              </a:spcBef>
              <a:spcAft>
                <a:spcPts val="0"/>
              </a:spcAft>
            </a:pPr>
            <a:endParaRPr lang="en-US" sz="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b="1" dirty="0">
                <a:effectLst/>
                <a:latin typeface="Calibri" panose="020F0502020204030204" pitchFamily="34" charset="0"/>
                <a:ea typeface="Calibri" panose="020F0502020204030204" pitchFamily="34" charset="0"/>
              </a:rPr>
              <a:t>GM, Global Sales </a:t>
            </a:r>
          </a:p>
          <a:p>
            <a:pPr marL="0" marR="0">
              <a:spcBef>
                <a:spcPts val="0"/>
              </a:spcBef>
              <a:spcAft>
                <a:spcPts val="0"/>
              </a:spcAft>
            </a:pPr>
            <a:r>
              <a:rPr lang="en-US" b="1" dirty="0">
                <a:effectLst/>
                <a:latin typeface="Calibri" panose="020F0502020204030204" pitchFamily="34" charset="0"/>
                <a:ea typeface="Calibri" panose="020F0502020204030204" pitchFamily="34" charset="0"/>
              </a:rPr>
              <a:t>RMA Automotive</a:t>
            </a:r>
          </a:p>
          <a:p>
            <a:pPr marL="0" marR="0">
              <a:spcBef>
                <a:spcPts val="0"/>
              </a:spcBef>
              <a:spcAft>
                <a:spcPts val="0"/>
              </a:spcAft>
            </a:pPr>
            <a:r>
              <a:rPr lang="de-DE" sz="1600" b="1" u="sng" dirty="0">
                <a:solidFill>
                  <a:srgbClr val="116AC4"/>
                </a:solidFill>
                <a:effectLst/>
                <a:latin typeface="Calibri" panose="020F0502020204030204" pitchFamily="34" charset="0"/>
                <a:ea typeface="Calibri" panose="020F0502020204030204" pitchFamily="34" charset="0"/>
                <a:hlinkClick r:id="rId5"/>
              </a:rPr>
              <a:t>Sebastian.Robertson@rma</a:t>
            </a:r>
            <a:r>
              <a:rPr lang="de-DE" sz="1600" b="1" u="sng" dirty="0">
                <a:solidFill>
                  <a:srgbClr val="116AC4"/>
                </a:solidFill>
                <a:effectLst/>
                <a:latin typeface="Calibri" panose="020F0502020204030204" pitchFamily="34" charset="0"/>
                <a:ea typeface="Calibri" panose="020F0502020204030204" pitchFamily="34" charset="0"/>
              </a:rPr>
              <a:t>  group.net</a:t>
            </a:r>
            <a:endParaRPr lang="en-US" sz="1600" b="1" u="sng" dirty="0">
              <a:solidFill>
                <a:srgbClr val="116AC4"/>
              </a:solidFill>
              <a:effectLst/>
              <a:latin typeface="Calibri" panose="020F0502020204030204" pitchFamily="34" charset="0"/>
              <a:ea typeface="Calibri" panose="020F0502020204030204" pitchFamily="34" charset="0"/>
            </a:endParaRPr>
          </a:p>
        </p:txBody>
      </p:sp>
      <p:cxnSp>
        <p:nvCxnSpPr>
          <p:cNvPr id="11" name="Straight Connector 10">
            <a:extLst>
              <a:ext uri="{FF2B5EF4-FFF2-40B4-BE49-F238E27FC236}">
                <a16:creationId xmlns:a16="http://schemas.microsoft.com/office/drawing/2014/main" id="{8E6C4AB6-D140-73F4-9D0F-0757F1DDDE0D}"/>
              </a:ext>
            </a:extLst>
          </p:cNvPr>
          <p:cNvCxnSpPr>
            <a:cxnSpLocks/>
          </p:cNvCxnSpPr>
          <p:nvPr/>
        </p:nvCxnSpPr>
        <p:spPr>
          <a:xfrm flipH="1">
            <a:off x="6459558" y="4444136"/>
            <a:ext cx="266001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3CEF219-050E-7989-B533-EB183590ADFF}"/>
              </a:ext>
            </a:extLst>
          </p:cNvPr>
          <p:cNvSpPr txBox="1"/>
          <p:nvPr/>
        </p:nvSpPr>
        <p:spPr>
          <a:xfrm>
            <a:off x="3555921" y="3248070"/>
            <a:ext cx="2782428" cy="1338828"/>
          </a:xfrm>
          <a:prstGeom prst="rect">
            <a:avLst/>
          </a:prstGeom>
          <a:noFill/>
        </p:spPr>
        <p:txBody>
          <a:bodyPr wrap="square">
            <a:spAutoFit/>
          </a:bodyPr>
          <a:lstStyle/>
          <a:p>
            <a:r>
              <a:rPr lang="en-US" sz="1800" b="1" dirty="0">
                <a:solidFill>
                  <a:schemeClr val="tx1"/>
                </a:solidFill>
              </a:rPr>
              <a:t>Mr. Charles Blocker</a:t>
            </a:r>
            <a:endParaRPr lang="en-US" b="1" dirty="0"/>
          </a:p>
          <a:p>
            <a:endParaRPr lang="en-US" sz="600" b="1" dirty="0"/>
          </a:p>
          <a:p>
            <a:r>
              <a:rPr lang="en-US" b="1" dirty="0">
                <a:solidFill>
                  <a:schemeClr val="tx1"/>
                </a:solidFill>
              </a:rPr>
              <a:t>Founder &amp; CEO, </a:t>
            </a:r>
          </a:p>
          <a:p>
            <a:r>
              <a:rPr lang="en-US" b="1" dirty="0">
                <a:solidFill>
                  <a:schemeClr val="tx1"/>
                </a:solidFill>
              </a:rPr>
              <a:t>IC Partners Limited</a:t>
            </a:r>
          </a:p>
          <a:p>
            <a:endParaRPr lang="en-US" sz="600" b="1" dirty="0">
              <a:hlinkClick r:id="rId3"/>
            </a:endParaRPr>
          </a:p>
          <a:p>
            <a:r>
              <a:rPr lang="en-US" sz="1500" b="1" dirty="0">
                <a:solidFill>
                  <a:srgbClr val="0563C1"/>
                </a:solidFill>
                <a:hlinkClick r:id="rId6">
                  <a:extLst>
                    <a:ext uri="{A12FA001-AC4F-418D-AE19-62706E023703}">
                      <ahyp:hlinkClr xmlns:ahyp="http://schemas.microsoft.com/office/drawing/2018/hyperlinkcolor" val="tx"/>
                    </a:ext>
                  </a:extLst>
                </a:hlinkClick>
              </a:rPr>
              <a:t>cblocker@invision-capital.com</a:t>
            </a:r>
            <a:endParaRPr lang="en-US" sz="1500" b="1" dirty="0">
              <a:solidFill>
                <a:srgbClr val="0563C1"/>
              </a:solidFill>
            </a:endParaRPr>
          </a:p>
        </p:txBody>
      </p:sp>
      <p:cxnSp>
        <p:nvCxnSpPr>
          <p:cNvPr id="16" name="Straight Connector 15">
            <a:extLst>
              <a:ext uri="{FF2B5EF4-FFF2-40B4-BE49-F238E27FC236}">
                <a16:creationId xmlns:a16="http://schemas.microsoft.com/office/drawing/2014/main" id="{CD53DDFA-8709-03FC-A3AD-555F40B2FF73}"/>
              </a:ext>
            </a:extLst>
          </p:cNvPr>
          <p:cNvCxnSpPr>
            <a:cxnSpLocks/>
          </p:cNvCxnSpPr>
          <p:nvPr/>
        </p:nvCxnSpPr>
        <p:spPr>
          <a:xfrm flipH="1">
            <a:off x="3544908" y="3205886"/>
            <a:ext cx="266001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99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9727-F3FC-140D-DD18-0472D6B4D425}"/>
              </a:ext>
            </a:extLst>
          </p:cNvPr>
          <p:cNvSpPr>
            <a:spLocks noGrp="1"/>
          </p:cNvSpPr>
          <p:nvPr>
            <p:ph type="title"/>
          </p:nvPr>
        </p:nvSpPr>
        <p:spPr/>
        <p:txBody>
          <a:bodyPr>
            <a:normAutofit/>
          </a:bodyPr>
          <a:lstStyle/>
          <a:p>
            <a:pPr algn="r"/>
            <a:r>
              <a:rPr lang="en-US" sz="3200" b="1" dirty="0">
                <a:latin typeface="+mn-lt"/>
              </a:rPr>
              <a:t>THANK YOU!</a:t>
            </a:r>
          </a:p>
        </p:txBody>
      </p:sp>
      <p:sp>
        <p:nvSpPr>
          <p:cNvPr id="4" name="Slide Number Placeholder 3">
            <a:extLst>
              <a:ext uri="{FF2B5EF4-FFF2-40B4-BE49-F238E27FC236}">
                <a16:creationId xmlns:a16="http://schemas.microsoft.com/office/drawing/2014/main" id="{3C0C205A-E379-2E67-4ED2-407AC0D9BE3F}"/>
              </a:ext>
            </a:extLst>
          </p:cNvPr>
          <p:cNvSpPr>
            <a:spLocks noGrp="1"/>
          </p:cNvSpPr>
          <p:nvPr>
            <p:ph type="sldNum" sz="quarter" idx="4294967295"/>
          </p:nvPr>
        </p:nvSpPr>
        <p:spPr>
          <a:xfrm>
            <a:off x="8610600" y="6356350"/>
            <a:ext cx="2743200" cy="365125"/>
          </a:xfrm>
        </p:spPr>
        <p:txBody>
          <a:bodyPr/>
          <a:lstStyle/>
          <a:p>
            <a:fld id="{89FBE739-53FC-4C55-8FE7-42C0BABF3E1B}" type="slidenum">
              <a:rPr lang="en-US" smtClean="0"/>
              <a:t>38</a:t>
            </a:fld>
            <a:endParaRPr lang="en-US" dirty="0"/>
          </a:p>
        </p:txBody>
      </p:sp>
      <p:sp>
        <p:nvSpPr>
          <p:cNvPr id="9" name="Rectangle 8">
            <a:extLst>
              <a:ext uri="{FF2B5EF4-FFF2-40B4-BE49-F238E27FC236}">
                <a16:creationId xmlns:a16="http://schemas.microsoft.com/office/drawing/2014/main" id="{C6A64473-3D8B-016C-BF52-925592D498E9}"/>
              </a:ext>
            </a:extLst>
          </p:cNvPr>
          <p:cNvSpPr/>
          <p:nvPr/>
        </p:nvSpPr>
        <p:spPr>
          <a:xfrm>
            <a:off x="0" y="4628101"/>
            <a:ext cx="12191031" cy="1054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8BB3FE3-D88B-7C79-7CB9-7A6A7671B0D8}"/>
              </a:ext>
            </a:extLst>
          </p:cNvPr>
          <p:cNvSpPr/>
          <p:nvPr/>
        </p:nvSpPr>
        <p:spPr>
          <a:xfrm>
            <a:off x="339277" y="2053548"/>
            <a:ext cx="271424" cy="48044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6698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4C5911-4294-59CA-39A7-77652C13657C}"/>
              </a:ext>
            </a:extLst>
          </p:cNvPr>
          <p:cNvSpPr/>
          <p:nvPr/>
        </p:nvSpPr>
        <p:spPr>
          <a:xfrm>
            <a:off x="765412" y="1304925"/>
            <a:ext cx="11426587" cy="55530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1C775EC-57AF-9D86-AA86-4C320F474FF2}"/>
              </a:ext>
            </a:extLst>
          </p:cNvPr>
          <p:cNvSpPr txBox="1">
            <a:spLocks/>
          </p:cNvSpPr>
          <p:nvPr/>
        </p:nvSpPr>
        <p:spPr>
          <a:xfrm>
            <a:off x="765413" y="346685"/>
            <a:ext cx="10515600" cy="8235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sz="3200" b="1" dirty="0">
                <a:latin typeface="+mn-lt"/>
              </a:rPr>
              <a:t>SUPPLY CHAIN INSIGHTS</a:t>
            </a:r>
          </a:p>
        </p:txBody>
      </p:sp>
      <p:sp>
        <p:nvSpPr>
          <p:cNvPr id="2" name="TextBox 1">
            <a:extLst>
              <a:ext uri="{FF2B5EF4-FFF2-40B4-BE49-F238E27FC236}">
                <a16:creationId xmlns:a16="http://schemas.microsoft.com/office/drawing/2014/main" id="{423F1E84-60E3-DDFB-DBD6-3A0A5E343EC8}"/>
              </a:ext>
            </a:extLst>
          </p:cNvPr>
          <p:cNvSpPr txBox="1"/>
          <p:nvPr/>
        </p:nvSpPr>
        <p:spPr>
          <a:xfrm>
            <a:off x="1485900" y="1534026"/>
            <a:ext cx="10610850" cy="5632311"/>
          </a:xfrm>
          <a:prstGeom prst="rect">
            <a:avLst/>
          </a:prstGeom>
          <a:noFill/>
        </p:spPr>
        <p:txBody>
          <a:bodyPr wrap="square" rtlCol="0">
            <a:spAutoFit/>
          </a:bodyPr>
          <a:lstStyle/>
          <a:p>
            <a:pPr marL="457200" indent="-457200">
              <a:buFont typeface="Wingdings" panose="05000000000000000000" pitchFamily="2" charset="2"/>
              <a:buChar char="§"/>
            </a:pPr>
            <a:r>
              <a:rPr lang="en-US" sz="2800" b="1" dirty="0"/>
              <a:t>Strengths (and Weaknesses) of Thailand's Aerospace Supply Chain infrastructure</a:t>
            </a:r>
          </a:p>
          <a:p>
            <a:pPr marL="457200" indent="-457200">
              <a:buFont typeface="Wingdings" panose="05000000000000000000" pitchFamily="2" charset="2"/>
              <a:buChar char="§"/>
            </a:pPr>
            <a:endParaRPr lang="en-US" sz="2800" b="1" dirty="0"/>
          </a:p>
          <a:p>
            <a:pPr marL="457200" indent="-457200">
              <a:buFont typeface="Wingdings" panose="05000000000000000000" pitchFamily="2" charset="2"/>
              <a:buChar char="§"/>
            </a:pPr>
            <a:r>
              <a:rPr lang="en-US" sz="2800" b="1" dirty="0"/>
              <a:t>Thailand’s Logistics advantages</a:t>
            </a:r>
          </a:p>
          <a:p>
            <a:pPr marL="457200" indent="-457200">
              <a:buFont typeface="Wingdings" panose="05000000000000000000" pitchFamily="2" charset="2"/>
              <a:buChar char="§"/>
            </a:pPr>
            <a:endParaRPr lang="en-US" sz="2800" b="1" dirty="0"/>
          </a:p>
          <a:p>
            <a:pPr marL="457200" indent="-457200">
              <a:buFont typeface="Wingdings" panose="05000000000000000000" pitchFamily="2" charset="2"/>
              <a:buChar char="§"/>
            </a:pPr>
            <a:r>
              <a:rPr lang="en-US" sz="2800" b="1" dirty="0"/>
              <a:t>Key Supply Chain Challenges in 2023</a:t>
            </a:r>
          </a:p>
          <a:p>
            <a:pPr marL="457200" indent="-457200">
              <a:buFont typeface="Wingdings" panose="05000000000000000000" pitchFamily="2" charset="2"/>
              <a:buChar char="§"/>
            </a:pPr>
            <a:endParaRPr lang="en-US" sz="2800" b="1" dirty="0"/>
          </a:p>
          <a:p>
            <a:pPr marL="457200" indent="-457200">
              <a:buFont typeface="Wingdings" panose="05000000000000000000" pitchFamily="2" charset="2"/>
              <a:buChar char="§"/>
            </a:pPr>
            <a:r>
              <a:rPr lang="en-US" sz="2800" b="1" dirty="0"/>
              <a:t>Impacts and Strategies to Mitigate Challenges</a:t>
            </a:r>
          </a:p>
          <a:p>
            <a:pPr marL="457200" indent="-457200">
              <a:buFont typeface="Wingdings" panose="05000000000000000000" pitchFamily="2" charset="2"/>
              <a:buChar char="§"/>
            </a:pPr>
            <a:endParaRPr lang="en-US" sz="2800" b="1" dirty="0"/>
          </a:p>
          <a:p>
            <a:pPr marL="457200" indent="-457200">
              <a:buFont typeface="Wingdings" panose="05000000000000000000" pitchFamily="2" charset="2"/>
              <a:buChar char="§"/>
            </a:pPr>
            <a:r>
              <a:rPr lang="en-US" sz="2800" b="1" dirty="0"/>
              <a:t>Benefits of EEC/BOI and Free Zone in Thailand</a:t>
            </a:r>
          </a:p>
          <a:p>
            <a:pPr marL="457200" indent="-457200">
              <a:buFont typeface="Wingdings" panose="05000000000000000000" pitchFamily="2" charset="2"/>
              <a:buChar char="§"/>
            </a:pPr>
            <a:endParaRPr lang="en-US" sz="2800" b="1" dirty="0"/>
          </a:p>
          <a:p>
            <a:pPr marL="457200" indent="-457200">
              <a:buFont typeface="Wingdings" panose="05000000000000000000" pitchFamily="2" charset="2"/>
              <a:buChar char="§"/>
            </a:pPr>
            <a:endParaRPr lang="en-US" sz="2800" b="1" dirty="0"/>
          </a:p>
          <a:p>
            <a:pPr marL="342900" indent="-342900">
              <a:buFont typeface="Wingdings" panose="05000000000000000000" pitchFamily="2" charset="2"/>
              <a:buChar char="§"/>
            </a:pPr>
            <a:endParaRPr lang="en-US" sz="2400" b="1" dirty="0"/>
          </a:p>
        </p:txBody>
      </p:sp>
    </p:spTree>
    <p:extLst>
      <p:ext uri="{BB962C8B-B14F-4D97-AF65-F5344CB8AC3E}">
        <p14:creationId xmlns:p14="http://schemas.microsoft.com/office/powerpoint/2010/main" val="1717182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D705B6-4490-8E43-6851-AC099ADC4E14}"/>
              </a:ext>
            </a:extLst>
          </p:cNvPr>
          <p:cNvSpPr/>
          <p:nvPr/>
        </p:nvSpPr>
        <p:spPr>
          <a:xfrm>
            <a:off x="765412" y="1304925"/>
            <a:ext cx="11426587" cy="55530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1C775EC-57AF-9D86-AA86-4C320F474FF2}"/>
              </a:ext>
            </a:extLst>
          </p:cNvPr>
          <p:cNvSpPr txBox="1">
            <a:spLocks/>
          </p:cNvSpPr>
          <p:nvPr/>
        </p:nvSpPr>
        <p:spPr>
          <a:xfrm>
            <a:off x="765413" y="518135"/>
            <a:ext cx="10515600" cy="823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sz="3200" b="1" dirty="0">
                <a:latin typeface="+mn-lt"/>
              </a:rPr>
              <a:t>WHAT AND WHERE?</a:t>
            </a:r>
          </a:p>
        </p:txBody>
      </p:sp>
      <p:pic>
        <p:nvPicPr>
          <p:cNvPr id="6" name="Picture 5">
            <a:extLst>
              <a:ext uri="{FF2B5EF4-FFF2-40B4-BE49-F238E27FC236}">
                <a16:creationId xmlns:a16="http://schemas.microsoft.com/office/drawing/2014/main" id="{312DC7DD-B30A-5459-DB62-9CA323E2BA4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958452" y="1617686"/>
            <a:ext cx="9027995" cy="4851780"/>
          </a:xfrm>
          <a:prstGeom prst="rect">
            <a:avLst/>
          </a:prstGeom>
        </p:spPr>
      </p:pic>
    </p:spTree>
    <p:extLst>
      <p:ext uri="{BB962C8B-B14F-4D97-AF65-F5344CB8AC3E}">
        <p14:creationId xmlns:p14="http://schemas.microsoft.com/office/powerpoint/2010/main" val="1177149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D242B1-102A-DA4B-FE87-9FCE4CEADD5E}"/>
              </a:ext>
            </a:extLst>
          </p:cNvPr>
          <p:cNvSpPr/>
          <p:nvPr/>
        </p:nvSpPr>
        <p:spPr>
          <a:xfrm>
            <a:off x="765412" y="1304925"/>
            <a:ext cx="11426587" cy="55530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5966CF9-C126-3722-4620-EC39C82BFAE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695604" y="1206203"/>
            <a:ext cx="9084691" cy="4709157"/>
          </a:xfrm>
          <a:prstGeom prst="rect">
            <a:avLst/>
          </a:prstGeom>
        </p:spPr>
      </p:pic>
      <p:sp>
        <p:nvSpPr>
          <p:cNvPr id="4" name="Title 1">
            <a:extLst>
              <a:ext uri="{FF2B5EF4-FFF2-40B4-BE49-F238E27FC236}">
                <a16:creationId xmlns:a16="http://schemas.microsoft.com/office/drawing/2014/main" id="{71C775EC-57AF-9D86-AA86-4C320F474FF2}"/>
              </a:ext>
            </a:extLst>
          </p:cNvPr>
          <p:cNvSpPr txBox="1">
            <a:spLocks/>
          </p:cNvSpPr>
          <p:nvPr/>
        </p:nvSpPr>
        <p:spPr>
          <a:xfrm>
            <a:off x="765413" y="365735"/>
            <a:ext cx="10515600" cy="8235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sz="3200" b="1" dirty="0">
                <a:latin typeface="+mn-lt"/>
              </a:rPr>
              <a:t>EEC / U-TAPAO AIRPORT / AIRPORT CITY - AEROTROPOLIS</a:t>
            </a:r>
          </a:p>
        </p:txBody>
      </p:sp>
    </p:spTree>
    <p:extLst>
      <p:ext uri="{BB962C8B-B14F-4D97-AF65-F5344CB8AC3E}">
        <p14:creationId xmlns:p14="http://schemas.microsoft.com/office/powerpoint/2010/main" val="961799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BD70B5-CEB8-828E-360C-CF583A1E9997}"/>
              </a:ext>
            </a:extLst>
          </p:cNvPr>
          <p:cNvSpPr/>
          <p:nvPr/>
        </p:nvSpPr>
        <p:spPr>
          <a:xfrm>
            <a:off x="765412" y="1304925"/>
            <a:ext cx="11426587" cy="55530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1C775EC-57AF-9D86-AA86-4C320F474FF2}"/>
              </a:ext>
            </a:extLst>
          </p:cNvPr>
          <p:cNvSpPr txBox="1">
            <a:spLocks/>
          </p:cNvSpPr>
          <p:nvPr/>
        </p:nvSpPr>
        <p:spPr>
          <a:xfrm>
            <a:off x="765413" y="356210"/>
            <a:ext cx="10515600" cy="82359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sz="3200" b="1" dirty="0">
                <a:latin typeface="+mn-lt"/>
              </a:rPr>
              <a:t>PROPOSED MRO – REGIONAL REACH – NARROWBODY FOCUS</a:t>
            </a:r>
          </a:p>
        </p:txBody>
      </p:sp>
      <p:pic>
        <p:nvPicPr>
          <p:cNvPr id="5" name="Picture 4">
            <a:extLst>
              <a:ext uri="{FF2B5EF4-FFF2-40B4-BE49-F238E27FC236}">
                <a16:creationId xmlns:a16="http://schemas.microsoft.com/office/drawing/2014/main" id="{0840ECA7-EF8C-2E50-C31F-AB1E98D29E2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52985" y="1671851"/>
            <a:ext cx="10979624" cy="3336877"/>
          </a:xfrm>
          <a:prstGeom prst="rect">
            <a:avLst/>
          </a:prstGeom>
        </p:spPr>
      </p:pic>
    </p:spTree>
    <p:extLst>
      <p:ext uri="{BB962C8B-B14F-4D97-AF65-F5344CB8AC3E}">
        <p14:creationId xmlns:p14="http://schemas.microsoft.com/office/powerpoint/2010/main" val="4221143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E9FE2A-2BDF-5DAB-45E1-DA991736C272}"/>
              </a:ext>
            </a:extLst>
          </p:cNvPr>
          <p:cNvSpPr/>
          <p:nvPr/>
        </p:nvSpPr>
        <p:spPr>
          <a:xfrm>
            <a:off x="765412" y="1304925"/>
            <a:ext cx="11426587" cy="55530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0E4B650-29A9-ED64-EECE-3E0DD3064E64}"/>
              </a:ext>
            </a:extLst>
          </p:cNvPr>
          <p:cNvSpPr/>
          <p:nvPr/>
        </p:nvSpPr>
        <p:spPr>
          <a:xfrm>
            <a:off x="1962150" y="5904485"/>
            <a:ext cx="45719" cy="296290"/>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E0DF8AC-8CDB-C56C-6E45-6FE64B6FDC99}"/>
              </a:ext>
            </a:extLst>
          </p:cNvPr>
          <p:cNvSpPr/>
          <p:nvPr/>
        </p:nvSpPr>
        <p:spPr>
          <a:xfrm>
            <a:off x="4114800" y="2986504"/>
            <a:ext cx="45719" cy="3274752"/>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FC17DA2-B23F-0A5C-89FA-A173398842A6}"/>
              </a:ext>
            </a:extLst>
          </p:cNvPr>
          <p:cNvSpPr/>
          <p:nvPr/>
        </p:nvSpPr>
        <p:spPr>
          <a:xfrm>
            <a:off x="8467725" y="3091279"/>
            <a:ext cx="45719" cy="3274752"/>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4B0BB50-124B-E6F5-36F5-2C97EF7087C9}"/>
              </a:ext>
            </a:extLst>
          </p:cNvPr>
          <p:cNvSpPr/>
          <p:nvPr/>
        </p:nvSpPr>
        <p:spPr>
          <a:xfrm>
            <a:off x="10658475" y="5857820"/>
            <a:ext cx="45719" cy="332471"/>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036B5DF-B147-07C4-D91A-00C4B40C0DFD}"/>
              </a:ext>
            </a:extLst>
          </p:cNvPr>
          <p:cNvSpPr/>
          <p:nvPr/>
        </p:nvSpPr>
        <p:spPr>
          <a:xfrm>
            <a:off x="6324600" y="5838770"/>
            <a:ext cx="45719" cy="332471"/>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1C775EC-57AF-9D86-AA86-4C320F474FF2}"/>
              </a:ext>
            </a:extLst>
          </p:cNvPr>
          <p:cNvSpPr txBox="1">
            <a:spLocks/>
          </p:cNvSpPr>
          <p:nvPr/>
        </p:nvSpPr>
        <p:spPr>
          <a:xfrm>
            <a:off x="765413" y="356210"/>
            <a:ext cx="10515600" cy="8235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sz="3200" b="1" dirty="0">
                <a:latin typeface="+mn-lt"/>
              </a:rPr>
              <a:t>2023 ASSESSMENT: THAILAND SUPPLY CHAIN SNAPSHOT</a:t>
            </a:r>
          </a:p>
        </p:txBody>
      </p:sp>
      <p:sp>
        <p:nvSpPr>
          <p:cNvPr id="2" name="TextBox 1">
            <a:extLst>
              <a:ext uri="{FF2B5EF4-FFF2-40B4-BE49-F238E27FC236}">
                <a16:creationId xmlns:a16="http://schemas.microsoft.com/office/drawing/2014/main" id="{423F1E84-60E3-DDFB-DBD6-3A0A5E343EC8}"/>
              </a:ext>
            </a:extLst>
          </p:cNvPr>
          <p:cNvSpPr txBox="1"/>
          <p:nvPr/>
        </p:nvSpPr>
        <p:spPr>
          <a:xfrm>
            <a:off x="1485900" y="1534026"/>
            <a:ext cx="9715500" cy="984885"/>
          </a:xfrm>
          <a:prstGeom prst="rect">
            <a:avLst/>
          </a:prstGeom>
          <a:noFill/>
        </p:spPr>
        <p:txBody>
          <a:bodyPr wrap="square" rtlCol="0">
            <a:spAutoFit/>
          </a:bodyPr>
          <a:lstStyle/>
          <a:p>
            <a:pPr marL="285750" indent="-285750">
              <a:buFont typeface="Wingdings" panose="05000000000000000000" pitchFamily="2" charset="2"/>
              <a:buChar char="q"/>
            </a:pPr>
            <a:endParaRPr lang="en-US" sz="2000" dirty="0"/>
          </a:p>
          <a:p>
            <a:pPr marL="285750" indent="-285750">
              <a:buFont typeface="Wingdings" panose="05000000000000000000" pitchFamily="2" charset="2"/>
              <a:buChar char="q"/>
            </a:pPr>
            <a:endParaRPr lang="en-US" sz="2000" dirty="0"/>
          </a:p>
          <a:p>
            <a:pPr marL="285750" indent="-285750">
              <a:buFont typeface="Wingdings" panose="05000000000000000000" pitchFamily="2" charset="2"/>
              <a:buChar char="q"/>
            </a:pPr>
            <a:endParaRPr lang="en-US" dirty="0"/>
          </a:p>
        </p:txBody>
      </p:sp>
      <p:sp>
        <p:nvSpPr>
          <p:cNvPr id="6" name="Arrow: Right 5">
            <a:extLst>
              <a:ext uri="{FF2B5EF4-FFF2-40B4-BE49-F238E27FC236}">
                <a16:creationId xmlns:a16="http://schemas.microsoft.com/office/drawing/2014/main" id="{48DE564E-F53D-CCC3-B6C4-1E870EBD6CC0}"/>
              </a:ext>
            </a:extLst>
          </p:cNvPr>
          <p:cNvSpPr/>
          <p:nvPr/>
        </p:nvSpPr>
        <p:spPr>
          <a:xfrm>
            <a:off x="765412" y="6086347"/>
            <a:ext cx="11383980" cy="404011"/>
          </a:xfrm>
          <a:prstGeom prst="rightArrow">
            <a:avLst/>
          </a:prstGeom>
          <a:gradFill flip="none" rotWithShape="1">
            <a:gsLst>
              <a:gs pos="0">
                <a:srgbClr val="00B050"/>
              </a:gs>
              <a:gs pos="68000">
                <a:srgbClr val="FF0000"/>
              </a:gs>
              <a:gs pos="56000">
                <a:schemeClr val="accent4"/>
              </a:gs>
              <a:gs pos="100000">
                <a:srgbClr val="C0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A9151C-F7F8-1C78-F453-BFD038A078F4}"/>
              </a:ext>
            </a:extLst>
          </p:cNvPr>
          <p:cNvSpPr/>
          <p:nvPr/>
        </p:nvSpPr>
        <p:spPr>
          <a:xfrm>
            <a:off x="793987" y="4427381"/>
            <a:ext cx="2497503" cy="1477104"/>
          </a:xfrm>
          <a:prstGeom prst="rect">
            <a:avLst/>
          </a:prstGeom>
          <a:solidFill>
            <a:srgbClr val="FFFFFF"/>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RAW MATERIAL PROCUREMENT</a:t>
            </a:r>
          </a:p>
          <a:p>
            <a:pPr algn="ctr"/>
            <a:endParaRPr lang="en-US" b="1" dirty="0">
              <a:solidFill>
                <a:srgbClr val="C00000"/>
              </a:solidFill>
            </a:endParaRPr>
          </a:p>
          <a:p>
            <a:pPr algn="ctr"/>
            <a:r>
              <a:rPr lang="en-US" b="1" dirty="0">
                <a:solidFill>
                  <a:srgbClr val="C00000"/>
                </a:solidFill>
              </a:rPr>
              <a:t>MITIGATED BY DESIGN: BOEING / AIRBUS</a:t>
            </a:r>
          </a:p>
        </p:txBody>
      </p:sp>
      <p:sp>
        <p:nvSpPr>
          <p:cNvPr id="9" name="Rectangle 8">
            <a:extLst>
              <a:ext uri="{FF2B5EF4-FFF2-40B4-BE49-F238E27FC236}">
                <a16:creationId xmlns:a16="http://schemas.microsoft.com/office/drawing/2014/main" id="{4302149C-E24E-A23C-4F2C-AB36EC4BD367}"/>
              </a:ext>
            </a:extLst>
          </p:cNvPr>
          <p:cNvSpPr/>
          <p:nvPr/>
        </p:nvSpPr>
        <p:spPr>
          <a:xfrm>
            <a:off x="2947210" y="2011965"/>
            <a:ext cx="2497503" cy="1477104"/>
          </a:xfrm>
          <a:prstGeom prst="rect">
            <a:avLst/>
          </a:prstGeom>
          <a:solidFill>
            <a:srgbClr val="FFFFFF"/>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SKILLED WORKFORCE</a:t>
            </a:r>
          </a:p>
          <a:p>
            <a:pPr algn="ctr"/>
            <a:endParaRPr lang="en-US" b="1" dirty="0">
              <a:solidFill>
                <a:srgbClr val="C00000"/>
              </a:solidFill>
            </a:endParaRPr>
          </a:p>
          <a:p>
            <a:pPr algn="ctr"/>
            <a:r>
              <a:rPr lang="en-US" b="1" dirty="0">
                <a:solidFill>
                  <a:srgbClr val="C00000"/>
                </a:solidFill>
              </a:rPr>
              <a:t>(FOR TECHNICAL WORKERS)</a:t>
            </a:r>
          </a:p>
        </p:txBody>
      </p:sp>
      <p:sp>
        <p:nvSpPr>
          <p:cNvPr id="10" name="Rectangle 9">
            <a:extLst>
              <a:ext uri="{FF2B5EF4-FFF2-40B4-BE49-F238E27FC236}">
                <a16:creationId xmlns:a16="http://schemas.microsoft.com/office/drawing/2014/main" id="{85A84852-33C2-BF5E-9B1A-8D7C98FE7F94}"/>
              </a:ext>
            </a:extLst>
          </p:cNvPr>
          <p:cNvSpPr/>
          <p:nvPr/>
        </p:nvSpPr>
        <p:spPr>
          <a:xfrm>
            <a:off x="5100433" y="4427381"/>
            <a:ext cx="2497503" cy="1477104"/>
          </a:xfrm>
          <a:prstGeom prst="rect">
            <a:avLst/>
          </a:prstGeom>
          <a:solidFill>
            <a:srgbClr val="FFFFFF"/>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REGULATORY COMPLIANCE</a:t>
            </a:r>
          </a:p>
          <a:p>
            <a:pPr algn="ctr"/>
            <a:endParaRPr lang="en-US" b="1" dirty="0">
              <a:solidFill>
                <a:srgbClr val="FFC000"/>
              </a:solidFill>
            </a:endParaRPr>
          </a:p>
          <a:p>
            <a:pPr algn="ctr"/>
            <a:r>
              <a:rPr lang="en-US" b="1" dirty="0">
                <a:solidFill>
                  <a:srgbClr val="FFC000"/>
                </a:solidFill>
              </a:rPr>
              <a:t>CAAT, EASA, FAA, CAACC, &amp; CAAS</a:t>
            </a:r>
          </a:p>
        </p:txBody>
      </p:sp>
      <p:sp>
        <p:nvSpPr>
          <p:cNvPr id="11" name="Rectangle 10">
            <a:extLst>
              <a:ext uri="{FF2B5EF4-FFF2-40B4-BE49-F238E27FC236}">
                <a16:creationId xmlns:a16="http://schemas.microsoft.com/office/drawing/2014/main" id="{BE93CBCC-D794-F79D-F7AC-28D9E03BD5C7}"/>
              </a:ext>
            </a:extLst>
          </p:cNvPr>
          <p:cNvSpPr/>
          <p:nvPr/>
        </p:nvSpPr>
        <p:spPr>
          <a:xfrm>
            <a:off x="7253656" y="2011965"/>
            <a:ext cx="2497503" cy="1477104"/>
          </a:xfrm>
          <a:prstGeom prst="rect">
            <a:avLst/>
          </a:prstGeom>
          <a:solidFill>
            <a:srgbClr val="FFFFF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rPr>
              <a:t>THAILAND’S INFRASTRUCTURE</a:t>
            </a:r>
          </a:p>
        </p:txBody>
      </p:sp>
      <p:sp>
        <p:nvSpPr>
          <p:cNvPr id="12" name="Rectangle 11">
            <a:extLst>
              <a:ext uri="{FF2B5EF4-FFF2-40B4-BE49-F238E27FC236}">
                <a16:creationId xmlns:a16="http://schemas.microsoft.com/office/drawing/2014/main" id="{0D5BC670-5AC8-6A87-D1F8-3EE93CF90A65}"/>
              </a:ext>
            </a:extLst>
          </p:cNvPr>
          <p:cNvSpPr/>
          <p:nvPr/>
        </p:nvSpPr>
        <p:spPr>
          <a:xfrm>
            <a:off x="9406879" y="4427381"/>
            <a:ext cx="2497503" cy="1477104"/>
          </a:xfrm>
          <a:prstGeom prst="rect">
            <a:avLst/>
          </a:prstGeom>
          <a:solidFill>
            <a:srgbClr val="FFFFF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rPr>
              <a:t>LOGISTICS AND LOCATION</a:t>
            </a:r>
          </a:p>
        </p:txBody>
      </p:sp>
      <p:sp>
        <p:nvSpPr>
          <p:cNvPr id="13" name="Rectangle 12">
            <a:extLst>
              <a:ext uri="{FF2B5EF4-FFF2-40B4-BE49-F238E27FC236}">
                <a16:creationId xmlns:a16="http://schemas.microsoft.com/office/drawing/2014/main" id="{14E1BD6A-7AE0-7A0C-DEBA-E305B05B1E26}"/>
              </a:ext>
            </a:extLst>
          </p:cNvPr>
          <p:cNvSpPr/>
          <p:nvPr/>
        </p:nvSpPr>
        <p:spPr>
          <a:xfrm>
            <a:off x="9406879" y="3971925"/>
            <a:ext cx="2497503" cy="436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Stencil" panose="040409050D0802020404" pitchFamily="82" charset="0"/>
              </a:rPr>
              <a:t>STRENGTH</a:t>
            </a:r>
          </a:p>
        </p:txBody>
      </p:sp>
      <p:sp>
        <p:nvSpPr>
          <p:cNvPr id="14" name="Rectangle 13">
            <a:extLst>
              <a:ext uri="{FF2B5EF4-FFF2-40B4-BE49-F238E27FC236}">
                <a16:creationId xmlns:a16="http://schemas.microsoft.com/office/drawing/2014/main" id="{FC5B27C7-45F8-BD51-7C84-AFE9FFE99D5A}"/>
              </a:ext>
            </a:extLst>
          </p:cNvPr>
          <p:cNvSpPr/>
          <p:nvPr/>
        </p:nvSpPr>
        <p:spPr>
          <a:xfrm>
            <a:off x="7235179" y="1562100"/>
            <a:ext cx="2497503" cy="436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Stencil" panose="040409050D0802020404" pitchFamily="82" charset="0"/>
              </a:rPr>
              <a:t>STRENGTH</a:t>
            </a:r>
          </a:p>
        </p:txBody>
      </p:sp>
      <p:sp>
        <p:nvSpPr>
          <p:cNvPr id="15" name="Rectangle 14">
            <a:extLst>
              <a:ext uri="{FF2B5EF4-FFF2-40B4-BE49-F238E27FC236}">
                <a16:creationId xmlns:a16="http://schemas.microsoft.com/office/drawing/2014/main" id="{1A9D4DB5-1770-623E-271A-C000D9C9D16F}"/>
              </a:ext>
            </a:extLst>
          </p:cNvPr>
          <p:cNvSpPr/>
          <p:nvPr/>
        </p:nvSpPr>
        <p:spPr>
          <a:xfrm>
            <a:off x="2948929" y="1562100"/>
            <a:ext cx="2497503" cy="436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Stencil" panose="040409050D0802020404" pitchFamily="82" charset="0"/>
              </a:rPr>
              <a:t>CHALLENGE</a:t>
            </a:r>
          </a:p>
        </p:txBody>
      </p:sp>
      <p:sp>
        <p:nvSpPr>
          <p:cNvPr id="16" name="Rectangle 15">
            <a:extLst>
              <a:ext uri="{FF2B5EF4-FFF2-40B4-BE49-F238E27FC236}">
                <a16:creationId xmlns:a16="http://schemas.microsoft.com/office/drawing/2014/main" id="{95522BA7-2FAD-2459-9C38-67AE0CF38730}"/>
              </a:ext>
            </a:extLst>
          </p:cNvPr>
          <p:cNvSpPr/>
          <p:nvPr/>
        </p:nvSpPr>
        <p:spPr>
          <a:xfrm>
            <a:off x="786754" y="3971925"/>
            <a:ext cx="2497503" cy="436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Stencil" panose="040409050D0802020404" pitchFamily="82" charset="0"/>
              </a:rPr>
              <a:t>CHALLENGE</a:t>
            </a:r>
          </a:p>
        </p:txBody>
      </p:sp>
      <p:sp>
        <p:nvSpPr>
          <p:cNvPr id="17" name="Rectangle 16">
            <a:extLst>
              <a:ext uri="{FF2B5EF4-FFF2-40B4-BE49-F238E27FC236}">
                <a16:creationId xmlns:a16="http://schemas.microsoft.com/office/drawing/2014/main" id="{ACBF1C88-01A4-71FE-9837-71387C8CE33E}"/>
              </a:ext>
            </a:extLst>
          </p:cNvPr>
          <p:cNvSpPr/>
          <p:nvPr/>
        </p:nvSpPr>
        <p:spPr>
          <a:xfrm>
            <a:off x="5101579" y="3971925"/>
            <a:ext cx="2497503" cy="436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Stencil" panose="040409050D0802020404" pitchFamily="82" charset="0"/>
              </a:rPr>
              <a:t>IMPROVING</a:t>
            </a:r>
          </a:p>
        </p:txBody>
      </p:sp>
    </p:spTree>
    <p:extLst>
      <p:ext uri="{BB962C8B-B14F-4D97-AF65-F5344CB8AC3E}">
        <p14:creationId xmlns:p14="http://schemas.microsoft.com/office/powerpoint/2010/main" val="3129192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09B98B-B628-9301-E1BE-92528D39552D}"/>
              </a:ext>
            </a:extLst>
          </p:cNvPr>
          <p:cNvSpPr/>
          <p:nvPr/>
        </p:nvSpPr>
        <p:spPr>
          <a:xfrm>
            <a:off x="765412" y="1304925"/>
            <a:ext cx="11426587" cy="55530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1C775EC-57AF-9D86-AA86-4C320F474FF2}"/>
              </a:ext>
            </a:extLst>
          </p:cNvPr>
          <p:cNvSpPr txBox="1">
            <a:spLocks/>
          </p:cNvSpPr>
          <p:nvPr/>
        </p:nvSpPr>
        <p:spPr>
          <a:xfrm>
            <a:off x="219075" y="356210"/>
            <a:ext cx="11061938" cy="82359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r>
              <a:rPr lang="en-US" sz="3200" b="1" dirty="0">
                <a:latin typeface="+mn-lt"/>
              </a:rPr>
              <a:t>IMPACTS AND STRATEGIES TO MITIGATE SUPPLY CHAIN CHALLENGES</a:t>
            </a:r>
          </a:p>
        </p:txBody>
      </p:sp>
      <p:sp>
        <p:nvSpPr>
          <p:cNvPr id="2" name="TextBox 1">
            <a:extLst>
              <a:ext uri="{FF2B5EF4-FFF2-40B4-BE49-F238E27FC236}">
                <a16:creationId xmlns:a16="http://schemas.microsoft.com/office/drawing/2014/main" id="{423F1E84-60E3-DDFB-DBD6-3A0A5E343EC8}"/>
              </a:ext>
            </a:extLst>
          </p:cNvPr>
          <p:cNvSpPr txBox="1"/>
          <p:nvPr/>
        </p:nvSpPr>
        <p:spPr>
          <a:xfrm>
            <a:off x="1133475" y="1372101"/>
            <a:ext cx="10534649" cy="5524589"/>
          </a:xfrm>
          <a:prstGeom prst="rect">
            <a:avLst/>
          </a:prstGeom>
          <a:noFill/>
        </p:spPr>
        <p:txBody>
          <a:bodyPr wrap="square" rtlCol="0">
            <a:spAutoFit/>
          </a:bodyPr>
          <a:lstStyle/>
          <a:p>
            <a:pPr marL="457200" indent="-457200">
              <a:buFont typeface="Wingdings" panose="05000000000000000000" pitchFamily="2" charset="2"/>
              <a:buChar char="§"/>
            </a:pPr>
            <a:r>
              <a:rPr lang="en-US" sz="2800" b="1" dirty="0"/>
              <a:t>Supplier Management / Collaboration / Diversification – Networking – </a:t>
            </a:r>
            <a:r>
              <a:rPr lang="en-US" sz="2800" dirty="0"/>
              <a:t>Negotiation and Information Exchange</a:t>
            </a:r>
          </a:p>
          <a:p>
            <a:pPr marL="457200" indent="-457200">
              <a:buFont typeface="Wingdings" panose="05000000000000000000" pitchFamily="2" charset="2"/>
              <a:buChar char="§"/>
            </a:pPr>
            <a:endParaRPr lang="en-US" sz="1100" b="1" dirty="0"/>
          </a:p>
          <a:p>
            <a:pPr marL="457200" indent="-457200">
              <a:buFont typeface="Wingdings" panose="05000000000000000000" pitchFamily="2" charset="2"/>
              <a:buChar char="§"/>
            </a:pPr>
            <a:r>
              <a:rPr lang="en-US" sz="2800" b="1" dirty="0"/>
              <a:t>Material Management / Strategic Sourcing / Recycling and Waste Reduction</a:t>
            </a:r>
          </a:p>
          <a:p>
            <a:pPr marL="457200" indent="-457200">
              <a:buFont typeface="Wingdings" panose="05000000000000000000" pitchFamily="2" charset="2"/>
              <a:buChar char="§"/>
            </a:pPr>
            <a:endParaRPr lang="en-US" sz="1100" b="1" dirty="0"/>
          </a:p>
          <a:p>
            <a:pPr marL="457200" indent="-457200">
              <a:buFont typeface="Wingdings" panose="05000000000000000000" pitchFamily="2" charset="2"/>
              <a:buChar char="§"/>
            </a:pPr>
            <a:r>
              <a:rPr lang="en-US" sz="2800" b="1" dirty="0"/>
              <a:t>Demand Forecasting and Planning – Operational Efficiencies – Data Analysis </a:t>
            </a:r>
          </a:p>
          <a:p>
            <a:pPr marL="457200" indent="-457200">
              <a:buFont typeface="Wingdings" panose="05000000000000000000" pitchFamily="2" charset="2"/>
              <a:buChar char="§"/>
            </a:pPr>
            <a:endParaRPr lang="en-US" sz="1100" b="1" dirty="0"/>
          </a:p>
          <a:p>
            <a:pPr marL="457200" indent="-457200">
              <a:buFont typeface="Wingdings" panose="05000000000000000000" pitchFamily="2" charset="2"/>
              <a:buChar char="§"/>
            </a:pPr>
            <a:r>
              <a:rPr lang="en-US" sz="2800" b="1" dirty="0"/>
              <a:t>Cost Control by Technology Adoption, Continuous Improvement and LEAN/OE measures</a:t>
            </a:r>
          </a:p>
          <a:p>
            <a:pPr marL="457200" indent="-457200">
              <a:buFont typeface="Wingdings" panose="05000000000000000000" pitchFamily="2" charset="2"/>
              <a:buChar char="§"/>
            </a:pPr>
            <a:endParaRPr lang="en-US" sz="1100" b="1" dirty="0"/>
          </a:p>
          <a:p>
            <a:pPr marL="457200" indent="-457200">
              <a:buFont typeface="Wingdings" panose="05000000000000000000" pitchFamily="2" charset="2"/>
              <a:buChar char="§"/>
            </a:pPr>
            <a:r>
              <a:rPr lang="en-US" sz="2800" b="1" dirty="0"/>
              <a:t>Challenge: </a:t>
            </a:r>
            <a:r>
              <a:rPr lang="en-US" sz="2800" dirty="0"/>
              <a:t>Chemicals and Special Processes (Surface Treatments, Heat Treatment, Shot Peening, NDT – other Nadcap certificated processes).</a:t>
            </a:r>
          </a:p>
        </p:txBody>
      </p:sp>
    </p:spTree>
    <p:extLst>
      <p:ext uri="{BB962C8B-B14F-4D97-AF65-F5344CB8AC3E}">
        <p14:creationId xmlns:p14="http://schemas.microsoft.com/office/powerpoint/2010/main" val="398359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carcilla\AppData\Local\Templafy\AddIns\PowerPointVsto\9989ce34-fcc9-492d-a1ab-6baeee9073ee.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carcilla\AppData\Local\Templafy\AddIns\PowerPointVsto\e0afdca9-8a0f-47f3-b2e3-26f6b5f4b305.jpe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I Template2020_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I Template2020_02.potx" id="{184C590E-EF08-4678-853D-489989EFA967}" vid="{94F4D050-D86C-41C5-868B-C5DF242FD61F}"/>
    </a:ext>
  </a:extLst>
</a:theme>
</file>

<file path=ppt/theme/theme6.xml><?xml version="1.0" encoding="utf-8"?>
<a:theme xmlns:a="http://schemas.openxmlformats.org/drawingml/2006/main" name="4_BOI Template2020_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I Template2020_02.potx" id="{184C590E-EF08-4678-853D-489989EFA967}" vid="{94F4D050-D86C-41C5-868B-C5DF242FD61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1513</TotalTime>
  <Words>3216</Words>
  <Application>Microsoft Office PowerPoint</Application>
  <PresentationFormat>Widescreen</PresentationFormat>
  <Paragraphs>636</Paragraphs>
  <Slides>38</Slides>
  <Notes>7</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38</vt:i4>
      </vt:variant>
    </vt:vector>
  </HeadingPairs>
  <TitlesOfParts>
    <vt:vector size="65" baseType="lpstr">
      <vt:lpstr> Roboto Light</vt:lpstr>
      <vt:lpstr>Adobe Garamond Pro Bold</vt:lpstr>
      <vt:lpstr>Arial</vt:lpstr>
      <vt:lpstr>Calibri</vt:lpstr>
      <vt:lpstr>Calibri Light</vt:lpstr>
      <vt:lpstr>Cambria</vt:lpstr>
      <vt:lpstr>Cambria Math</vt:lpstr>
      <vt:lpstr>Century Gothic</vt:lpstr>
      <vt:lpstr>Courier New</vt:lpstr>
      <vt:lpstr>Kenvue Sans</vt:lpstr>
      <vt:lpstr>Kenvue Sans Extrabold</vt:lpstr>
      <vt:lpstr>Montserrat</vt:lpstr>
      <vt:lpstr>Montserrat Medium</vt:lpstr>
      <vt:lpstr>Roboto</vt:lpstr>
      <vt:lpstr>Roboto (Headings)</vt:lpstr>
      <vt:lpstr>Roboto Light</vt:lpstr>
      <vt:lpstr>Segoe UI</vt:lpstr>
      <vt:lpstr>Stencil</vt:lpstr>
      <vt:lpstr>Symbol</vt:lpstr>
      <vt:lpstr>Times New Roman</vt:lpstr>
      <vt:lpstr>Wingdings</vt:lpstr>
      <vt:lpstr>Office Theme</vt:lpstr>
      <vt:lpstr>3_Office Theme</vt:lpstr>
      <vt:lpstr>4_Office Theme</vt:lpstr>
      <vt:lpstr>5_Office Theme</vt:lpstr>
      <vt:lpstr>BOI Template2020_02</vt:lpstr>
      <vt:lpstr>4_BOI Template2020_02</vt:lpstr>
      <vt:lpstr>PowerPoint Presentation</vt:lpstr>
      <vt:lpstr>PowerPoint Presentation</vt:lpstr>
      <vt:lpstr>THAILAND’S LOGISTICS AND SUPPLY CHAIN ADVANTAGES</vt:lpstr>
      <vt:lpstr>PowerPoint Presentation</vt:lpstr>
      <vt:lpstr>PowerPoint Presentation</vt:lpstr>
      <vt:lpstr>PowerPoint Presentation</vt:lpstr>
      <vt:lpstr>PowerPoint Presentation</vt:lpstr>
      <vt:lpstr>PowerPoint Presentation</vt:lpstr>
      <vt:lpstr>PowerPoint Presentation</vt:lpstr>
      <vt:lpstr>OVERVIEW: ESTABLISHING A BUSINESS IN THAILAND</vt:lpstr>
      <vt:lpstr>ESTABLISHING A BUSINESS IN THAILAND:  DE-RISKING INVESTMENT | TAKING ADVANTAGE PROGRAMS &amp; PLATFORMS</vt:lpstr>
      <vt:lpstr>PowerPoint Presentation</vt:lpstr>
      <vt:lpstr>PowerPoint Presentation</vt:lpstr>
      <vt:lpstr>PowerPoint Presentation</vt:lpstr>
      <vt:lpstr>PowerPoint Presentation</vt:lpstr>
      <vt:lpstr>Investment Incentives for the defense industry (1/3)</vt:lpstr>
      <vt:lpstr>Investment Incentives for the defense industry (2/3)</vt:lpstr>
      <vt:lpstr>Investment Incentives for the defense industry (3/3)</vt:lpstr>
      <vt:lpstr>PowerPoint Presentation</vt:lpstr>
      <vt:lpstr>PowerPoint Presentation</vt:lpstr>
      <vt:lpstr>BAXTER THAILAND</vt:lpstr>
      <vt:lpstr>SOME CONSIDERATIONS FOR OPERATING  IN THE INDO PACIFIC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Competitive Edge</vt:lpstr>
      <vt:lpstr>RMA Group Operations</vt:lpstr>
      <vt:lpstr>PowerPoint Presentation</vt:lpstr>
      <vt:lpstr>Examples of RMA Modification Projects</vt:lpstr>
      <vt:lpstr>Categorization of the Main Purchasing Commodities</vt:lpstr>
      <vt:lpstr>Localization of the Main Purchasing Commodities</vt:lpstr>
      <vt:lpstr>QUESTION AND ANSWER SESSION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Blocker</dc:creator>
  <cp:lastModifiedBy>Evelyn Roberts</cp:lastModifiedBy>
  <cp:revision>27</cp:revision>
  <dcterms:created xsi:type="dcterms:W3CDTF">2022-06-26T08:08:29Z</dcterms:created>
  <dcterms:modified xsi:type="dcterms:W3CDTF">2023-09-28T15:39:29Z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etDate">
    <vt:lpwstr>2022-06-30T09:49:52Z</vt:lpwstr>
  </property>
  <property fmtid="{D5CDD505-2E9C-101B-9397-08002B2CF9AE}" pid="4" name="MSIP_Label_1665d9ee-429a-4d5f-97cc-cfb56e044a6e_Method">
    <vt:lpwstr>Privileged</vt:lpwstr>
  </property>
  <property fmtid="{D5CDD505-2E9C-101B-9397-08002B2CF9AE}" pid="5" name="MSIP_Label_1665d9ee-429a-4d5f-97cc-cfb56e044a6e_Name">
    <vt:lpwstr>1665d9ee-429a-4d5f-97cc-cfb56e044a6e</vt:lpwstr>
  </property>
  <property fmtid="{D5CDD505-2E9C-101B-9397-08002B2CF9AE}" pid="6" name="MSIP_Label_1665d9ee-429a-4d5f-97cc-cfb56e044a6e_SiteId">
    <vt:lpwstr>66cf5074-5afe-48d1-a691-a12b2121f44b</vt:lpwstr>
  </property>
  <property fmtid="{D5CDD505-2E9C-101B-9397-08002B2CF9AE}" pid="7" name="MSIP_Label_1665d9ee-429a-4d5f-97cc-cfb56e044a6e_ActionId">
    <vt:lpwstr>0392be91-9a75-4eea-a899-29fe802e0634</vt:lpwstr>
  </property>
  <property fmtid="{D5CDD505-2E9C-101B-9397-08002B2CF9AE}" pid="8" name="MSIP_Label_1665d9ee-429a-4d5f-97cc-cfb56e044a6e_ContentBits">
    <vt:lpwstr>0</vt:lpwstr>
  </property>
</Properties>
</file>